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8" r:id="rId2"/>
    <p:sldId id="264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8" r:id="rId11"/>
    <p:sldId id="279" r:id="rId12"/>
    <p:sldId id="280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2" r:id="rId22"/>
    <p:sldId id="291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8" r:id="rId32"/>
    <p:sldId id="313" r:id="rId33"/>
    <p:sldId id="314" r:id="rId34"/>
    <p:sldId id="321" r:id="rId35"/>
    <p:sldId id="322" r:id="rId36"/>
    <p:sldId id="323" r:id="rId37"/>
    <p:sldId id="315" r:id="rId38"/>
    <p:sldId id="318" r:id="rId39"/>
    <p:sldId id="319" r:id="rId40"/>
    <p:sldId id="320" r:id="rId41"/>
    <p:sldId id="267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Sassoon Infant Rg" panose="02000803050000020003" pitchFamily="2" charset="0"/>
      <p:regular r:id="rId49"/>
      <p:bold r:id="rId50"/>
    </p:embeddedFont>
    <p:embeddedFont>
      <p:font typeface="Twinkl" pitchFamily="2" charset="77"/>
      <p:regular r:id="rId51"/>
      <p:bold r:id="rId52"/>
    </p:embeddedFont>
    <p:embeddedFont>
      <p:font typeface="Twinkl SemiBold"/>
      <p:bold r:id="rId5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0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pos="476">
          <p15:clr>
            <a:srgbClr val="A4A3A4"/>
          </p15:clr>
        </p15:guide>
        <p15:guide id="5" orient="horz" pos="482">
          <p15:clr>
            <a:srgbClr val="A4A3A4"/>
          </p15:clr>
        </p15:guide>
        <p15:guide id="6" orient="horz" pos="3838">
          <p15:clr>
            <a:srgbClr val="A4A3A4"/>
          </p15:clr>
        </p15:guide>
        <p15:guide id="7" pos="5284">
          <p15:clr>
            <a:srgbClr val="A4A3A4"/>
          </p15:clr>
        </p15:guide>
        <p15:guide id="8" pos="5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  <a:srgbClr val="DE1E5A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512" y="168"/>
      </p:cViewPr>
      <p:guideLst>
        <p:guide pos="340"/>
        <p:guide orient="horz" pos="3974"/>
        <p:guide orient="horz" pos="346"/>
        <p:guide pos="476"/>
        <p:guide orient="horz" pos="482"/>
        <p:guide orient="horz" pos="3838"/>
        <p:guide pos="5284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5026C2-499B-4325-9233-EC5857B71B2B}" type="datetimeFigureOut">
              <a:rPr lang="en-GB"/>
              <a:pPr>
                <a:defRPr/>
              </a:pPr>
              <a:t>21/03/2020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B9A717-1233-4942-8390-918664BB77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472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11702D-35E7-4ED0-AEFE-DD38A152CAAB}" type="datetimeFigureOut">
              <a:rPr lang="en-GB"/>
              <a:pPr>
                <a:defRPr/>
              </a:pPr>
              <a:t>21/03/2020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8F179C-F779-4BC5-9278-84670FB703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029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61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62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76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675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4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/>
          </p:cNvSpPr>
          <p:nvPr/>
        </p:nvSpPr>
        <p:spPr bwMode="auto">
          <a:xfrm>
            <a:off x="755650" y="549275"/>
            <a:ext cx="76327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Order Numbers up to 1000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  <a:latin typeface="Twinkl SemiBold" pitchFamily="2" charset="0"/>
              </a:rPr>
              <a:t>Reasoning Challenge</a:t>
            </a:r>
          </a:p>
        </p:txBody>
      </p:sp>
      <p:sp>
        <p:nvSpPr>
          <p:cNvPr id="19459" name="Rectangle 6"/>
          <p:cNvSpPr>
            <a:spLocks/>
          </p:cNvSpPr>
          <p:nvPr/>
        </p:nvSpPr>
        <p:spPr bwMode="auto">
          <a:xfrm>
            <a:off x="755650" y="147796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These numbers have been ordered from largest to smallest. Explain what is wrong and why, then correct the mistakes.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55650" y="2868613"/>
            <a:ext cx="7632700" cy="1090612"/>
            <a:chOff x="755650" y="2868602"/>
            <a:chExt cx="7632700" cy="1090386"/>
          </a:xfrm>
        </p:grpSpPr>
        <p:sp>
          <p:nvSpPr>
            <p:cNvPr id="5" name="Diamond 4"/>
            <p:cNvSpPr/>
            <p:nvPr/>
          </p:nvSpPr>
          <p:spPr>
            <a:xfrm>
              <a:off x="755650" y="2868602"/>
              <a:ext cx="1090613" cy="1090386"/>
            </a:xfrm>
            <a:prstGeom prst="diamond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1000</a:t>
              </a:r>
            </a:p>
          </p:txBody>
        </p:sp>
        <p:sp>
          <p:nvSpPr>
            <p:cNvPr id="34" name="Diamond 33"/>
            <p:cNvSpPr/>
            <p:nvPr/>
          </p:nvSpPr>
          <p:spPr>
            <a:xfrm>
              <a:off x="1846263" y="2868602"/>
              <a:ext cx="1090612" cy="1090386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700</a:t>
              </a:r>
            </a:p>
          </p:txBody>
        </p:sp>
        <p:sp>
          <p:nvSpPr>
            <p:cNvPr id="35" name="Diamond 34"/>
            <p:cNvSpPr/>
            <p:nvPr/>
          </p:nvSpPr>
          <p:spPr>
            <a:xfrm>
              <a:off x="2936875" y="2868602"/>
              <a:ext cx="1090613" cy="109038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801</a:t>
              </a:r>
            </a:p>
          </p:txBody>
        </p:sp>
        <p:sp>
          <p:nvSpPr>
            <p:cNvPr id="36" name="Diamond 35"/>
            <p:cNvSpPr/>
            <p:nvPr/>
          </p:nvSpPr>
          <p:spPr>
            <a:xfrm>
              <a:off x="4027488" y="2868602"/>
              <a:ext cx="1089025" cy="1090386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780</a:t>
              </a:r>
            </a:p>
          </p:txBody>
        </p:sp>
        <p:sp>
          <p:nvSpPr>
            <p:cNvPr id="37" name="Diamond 36"/>
            <p:cNvSpPr/>
            <p:nvPr/>
          </p:nvSpPr>
          <p:spPr>
            <a:xfrm>
              <a:off x="5116513" y="2868602"/>
              <a:ext cx="1090612" cy="109038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807</a:t>
              </a:r>
            </a:p>
          </p:txBody>
        </p:sp>
        <p:sp>
          <p:nvSpPr>
            <p:cNvPr id="38" name="Diamond 37"/>
            <p:cNvSpPr/>
            <p:nvPr/>
          </p:nvSpPr>
          <p:spPr>
            <a:xfrm>
              <a:off x="6207125" y="2868602"/>
              <a:ext cx="1090613" cy="1090386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999</a:t>
              </a:r>
            </a:p>
          </p:txBody>
        </p:sp>
        <p:sp>
          <p:nvSpPr>
            <p:cNvPr id="48" name="Diamond 47"/>
            <p:cNvSpPr/>
            <p:nvPr/>
          </p:nvSpPr>
          <p:spPr>
            <a:xfrm>
              <a:off x="7297738" y="2868602"/>
              <a:ext cx="1090612" cy="1090386"/>
            </a:xfrm>
            <a:prstGeom prst="diamon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708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55650" y="2868613"/>
            <a:ext cx="7632700" cy="1090612"/>
            <a:chOff x="755650" y="4529237"/>
            <a:chExt cx="7632700" cy="1090386"/>
          </a:xfrm>
        </p:grpSpPr>
        <p:sp>
          <p:nvSpPr>
            <p:cNvPr id="52" name="Diamond 51"/>
            <p:cNvSpPr/>
            <p:nvPr/>
          </p:nvSpPr>
          <p:spPr>
            <a:xfrm>
              <a:off x="755650" y="4529237"/>
              <a:ext cx="1090613" cy="1090386"/>
            </a:xfrm>
            <a:prstGeom prst="diamond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1000</a:t>
              </a:r>
            </a:p>
          </p:txBody>
        </p:sp>
        <p:sp>
          <p:nvSpPr>
            <p:cNvPr id="53" name="Diamond 52"/>
            <p:cNvSpPr/>
            <p:nvPr/>
          </p:nvSpPr>
          <p:spPr>
            <a:xfrm>
              <a:off x="7297738" y="4529237"/>
              <a:ext cx="1090612" cy="1090386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700</a:t>
              </a:r>
            </a:p>
          </p:txBody>
        </p:sp>
        <p:sp>
          <p:nvSpPr>
            <p:cNvPr id="54" name="Diamond 53"/>
            <p:cNvSpPr/>
            <p:nvPr/>
          </p:nvSpPr>
          <p:spPr>
            <a:xfrm>
              <a:off x="4027488" y="4529237"/>
              <a:ext cx="1089025" cy="109038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801</a:t>
              </a:r>
            </a:p>
          </p:txBody>
        </p:sp>
        <p:sp>
          <p:nvSpPr>
            <p:cNvPr id="55" name="Diamond 54"/>
            <p:cNvSpPr/>
            <p:nvPr/>
          </p:nvSpPr>
          <p:spPr>
            <a:xfrm>
              <a:off x="5116513" y="4529237"/>
              <a:ext cx="1090612" cy="1090386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780</a:t>
              </a:r>
            </a:p>
          </p:txBody>
        </p:sp>
        <p:sp>
          <p:nvSpPr>
            <p:cNvPr id="56" name="Diamond 55"/>
            <p:cNvSpPr/>
            <p:nvPr/>
          </p:nvSpPr>
          <p:spPr>
            <a:xfrm>
              <a:off x="2936875" y="4529237"/>
              <a:ext cx="1090613" cy="109038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807</a:t>
              </a:r>
            </a:p>
          </p:txBody>
        </p:sp>
        <p:sp>
          <p:nvSpPr>
            <p:cNvPr id="57" name="Diamond 56"/>
            <p:cNvSpPr/>
            <p:nvPr/>
          </p:nvSpPr>
          <p:spPr>
            <a:xfrm>
              <a:off x="1846263" y="4529237"/>
              <a:ext cx="1090612" cy="1090386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999</a:t>
              </a:r>
            </a:p>
          </p:txBody>
        </p:sp>
        <p:sp>
          <p:nvSpPr>
            <p:cNvPr id="58" name="Diamond 57"/>
            <p:cNvSpPr/>
            <p:nvPr/>
          </p:nvSpPr>
          <p:spPr>
            <a:xfrm>
              <a:off x="6207125" y="4529237"/>
              <a:ext cx="1090613" cy="1090386"/>
            </a:xfrm>
            <a:prstGeom prst="diamon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/>
          </p:cNvSpPr>
          <p:nvPr/>
        </p:nvSpPr>
        <p:spPr bwMode="auto">
          <a:xfrm>
            <a:off x="755650" y="671513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92213" y="2071688"/>
            <a:ext cx="6759575" cy="2714625"/>
            <a:chOff x="669997" y="2425110"/>
            <a:chExt cx="7213492" cy="2897385"/>
          </a:xfrm>
        </p:grpSpPr>
        <p:pic>
          <p:nvPicPr>
            <p:cNvPr id="20486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083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580" y="2425111"/>
              <a:ext cx="2622909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949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813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677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41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405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269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133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97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Oval 19"/>
          <p:cNvSpPr/>
          <p:nvPr/>
        </p:nvSpPr>
        <p:spPr>
          <a:xfrm>
            <a:off x="3568700" y="2425700"/>
            <a:ext cx="2006600" cy="200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190</a:t>
            </a:r>
          </a:p>
        </p:txBody>
      </p:sp>
      <p:sp>
        <p:nvSpPr>
          <p:cNvPr id="8" name="Show Answer"/>
          <p:cNvSpPr/>
          <p:nvPr/>
        </p:nvSpPr>
        <p:spPr>
          <a:xfrm>
            <a:off x="6600825" y="5454650"/>
            <a:ext cx="1787525" cy="638175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Click here for the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/>
          </p:cNvSpPr>
          <p:nvPr/>
        </p:nvSpPr>
        <p:spPr bwMode="auto">
          <a:xfrm>
            <a:off x="755650" y="671513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8" name="Show Answer"/>
          <p:cNvSpPr/>
          <p:nvPr/>
        </p:nvSpPr>
        <p:spPr>
          <a:xfrm>
            <a:off x="6600825" y="5454650"/>
            <a:ext cx="1787525" cy="6381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Click here for the answer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16000" y="1785938"/>
            <a:ext cx="7112000" cy="3135312"/>
            <a:chOff x="1187521" y="1786615"/>
            <a:chExt cx="7113343" cy="3134925"/>
          </a:xfrm>
        </p:grpSpPr>
        <p:grpSp>
          <p:nvGrpSpPr>
            <p:cNvPr id="21510" name="Group 4"/>
            <p:cNvGrpSpPr>
              <a:grpSpLocks/>
            </p:cNvGrpSpPr>
            <p:nvPr/>
          </p:nvGrpSpPr>
          <p:grpSpPr bwMode="auto">
            <a:xfrm>
              <a:off x="2142916" y="1786615"/>
              <a:ext cx="3010657" cy="3134925"/>
              <a:chOff x="1531626" y="1713867"/>
              <a:chExt cx="3494364" cy="3638598"/>
            </a:xfrm>
          </p:grpSpPr>
          <p:pic>
            <p:nvPicPr>
              <p:cNvPr id="21517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7679" y="1713867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8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2328" y="2107476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9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977" y="2501085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0" name="Picture 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626" y="2894695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1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845" y="1786615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9" y="2125739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753" y="2464862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207" y="2803987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929" y="2803987"/>
              <a:ext cx="28843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521" y="4634034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Oval 31"/>
          <p:cNvSpPr/>
          <p:nvPr/>
        </p:nvSpPr>
        <p:spPr>
          <a:xfrm>
            <a:off x="3568700" y="2430463"/>
            <a:ext cx="2006600" cy="20081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811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4579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number to reveal the answer.</a:t>
            </a:r>
          </a:p>
        </p:txBody>
      </p:sp>
      <p:sp>
        <p:nvSpPr>
          <p:cNvPr id="73" name="115"/>
          <p:cNvSpPr/>
          <p:nvPr/>
        </p:nvSpPr>
        <p:spPr>
          <a:xfrm>
            <a:off x="3597275" y="2036763"/>
            <a:ext cx="1949450" cy="1947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132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703638" y="4481513"/>
            <a:ext cx="1736725" cy="873125"/>
            <a:chOff x="4135394" y="2992394"/>
            <a:chExt cx="1735609" cy="873211"/>
          </a:xfrm>
        </p:grpSpPr>
        <p:sp>
          <p:nvSpPr>
            <p:cNvPr id="2" name="Rectangle 1"/>
            <p:cNvSpPr/>
            <p:nvPr/>
          </p:nvSpPr>
          <p:spPr>
            <a:xfrm>
              <a:off x="4135394" y="2992394"/>
              <a:ext cx="872564" cy="87321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5214200" y="2992394"/>
              <a:ext cx="0" cy="8732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414097" y="2992394"/>
              <a:ext cx="0" cy="8732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613993" y="2992394"/>
              <a:ext cx="0" cy="8732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761535" y="3756056"/>
              <a:ext cx="109468" cy="1095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761535" y="3573476"/>
              <a:ext cx="109468" cy="1095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5603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number to reveal the answer.</a:t>
            </a:r>
          </a:p>
        </p:txBody>
      </p:sp>
      <p:sp>
        <p:nvSpPr>
          <p:cNvPr id="73" name="115"/>
          <p:cNvSpPr/>
          <p:nvPr/>
        </p:nvSpPr>
        <p:spPr>
          <a:xfrm>
            <a:off x="3597275" y="2036763"/>
            <a:ext cx="1949450" cy="19478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582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914650" y="4514850"/>
            <a:ext cx="3314700" cy="1285875"/>
            <a:chOff x="4223458" y="2851344"/>
            <a:chExt cx="3313665" cy="1286636"/>
          </a:xfrm>
        </p:grpSpPr>
        <p:sp>
          <p:nvSpPr>
            <p:cNvPr id="2" name="Rectangle 1"/>
            <p:cNvSpPr/>
            <p:nvPr/>
          </p:nvSpPr>
          <p:spPr>
            <a:xfrm>
              <a:off x="5645414" y="3559788"/>
              <a:ext cx="577670" cy="5781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6380197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934436" y="3559788"/>
              <a:ext cx="577670" cy="5781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23458" y="3559788"/>
              <a:ext cx="577670" cy="5781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5610" name="Group 2"/>
            <p:cNvGrpSpPr>
              <a:grpSpLocks/>
            </p:cNvGrpSpPr>
            <p:nvPr/>
          </p:nvGrpSpPr>
          <p:grpSpPr bwMode="auto">
            <a:xfrm>
              <a:off x="4577377" y="2851344"/>
              <a:ext cx="1289006" cy="577656"/>
              <a:chOff x="4587105" y="2851344"/>
              <a:chExt cx="1289006" cy="57765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298066" y="2851344"/>
                <a:ext cx="577669" cy="57819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587088" y="2851344"/>
                <a:ext cx="577669" cy="57819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 flipV="1">
              <a:off x="6516680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651575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788057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922953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057848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329226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194330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427620" y="4028378"/>
              <a:ext cx="109503" cy="1096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27620" y="3848884"/>
              <a:ext cx="109503" cy="1096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6627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drawing to reveal the answer.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440363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 bwMode="auto">
          <a:xfrm>
            <a:off x="4729163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 bwMode="auto">
          <a:xfrm>
            <a:off x="4017963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26633" name="Group 2"/>
          <p:cNvGrpSpPr>
            <a:grpSpLocks/>
          </p:cNvGrpSpPr>
          <p:nvPr/>
        </p:nvGrpSpPr>
        <p:grpSpPr bwMode="auto">
          <a:xfrm>
            <a:off x="4371650" y="2143125"/>
            <a:ext cx="1289117" cy="577315"/>
            <a:chOff x="4587105" y="2851344"/>
            <a:chExt cx="1289006" cy="577656"/>
          </a:xfrm>
          <a:solidFill>
            <a:schemeClr val="bg1"/>
          </a:solidFill>
        </p:grpSpPr>
        <p:sp>
          <p:nvSpPr>
            <p:cNvPr id="18" name="Rectangle 17"/>
            <p:cNvSpPr/>
            <p:nvPr/>
          </p:nvSpPr>
          <p:spPr>
            <a:xfrm>
              <a:off x="5298569" y="2851344"/>
              <a:ext cx="577800" cy="57819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87430" y="2851344"/>
              <a:ext cx="577800" cy="57819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3305175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 bwMode="auto">
          <a:xfrm>
            <a:off x="2593975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Rectangle 30"/>
          <p:cNvSpPr/>
          <p:nvPr/>
        </p:nvSpPr>
        <p:spPr bwMode="auto">
          <a:xfrm>
            <a:off x="3660775" y="2143125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 bwMode="auto">
          <a:xfrm>
            <a:off x="2949575" y="2143125"/>
            <a:ext cx="576263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Rectangle 34"/>
          <p:cNvSpPr/>
          <p:nvPr/>
        </p:nvSpPr>
        <p:spPr bwMode="auto">
          <a:xfrm>
            <a:off x="6276975" y="3319463"/>
            <a:ext cx="109538" cy="109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" name="Rectangle 35"/>
          <p:cNvSpPr/>
          <p:nvPr/>
        </p:nvSpPr>
        <p:spPr bwMode="auto">
          <a:xfrm>
            <a:off x="6276975" y="3146425"/>
            <a:ext cx="109538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Rectangle 36"/>
          <p:cNvSpPr/>
          <p:nvPr/>
        </p:nvSpPr>
        <p:spPr bwMode="auto">
          <a:xfrm>
            <a:off x="6276975" y="2971800"/>
            <a:ext cx="109538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8" name="Rectangle 37"/>
          <p:cNvSpPr/>
          <p:nvPr/>
        </p:nvSpPr>
        <p:spPr bwMode="auto">
          <a:xfrm>
            <a:off x="6276975" y="2797175"/>
            <a:ext cx="109538" cy="109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Rectangle 38"/>
          <p:cNvSpPr/>
          <p:nvPr/>
        </p:nvSpPr>
        <p:spPr bwMode="auto">
          <a:xfrm>
            <a:off x="6440488" y="3319463"/>
            <a:ext cx="109537" cy="109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" name="Rectangle 39"/>
          <p:cNvSpPr/>
          <p:nvPr/>
        </p:nvSpPr>
        <p:spPr bwMode="auto">
          <a:xfrm>
            <a:off x="6113463" y="3319463"/>
            <a:ext cx="109537" cy="109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" name="Rectangle 40"/>
          <p:cNvSpPr/>
          <p:nvPr/>
        </p:nvSpPr>
        <p:spPr bwMode="auto">
          <a:xfrm>
            <a:off x="6113463" y="3146425"/>
            <a:ext cx="109537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2" name="Rectangle 41"/>
          <p:cNvSpPr/>
          <p:nvPr/>
        </p:nvSpPr>
        <p:spPr bwMode="auto">
          <a:xfrm>
            <a:off x="6113463" y="2971800"/>
            <a:ext cx="109537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3" name="Rectangle 42"/>
          <p:cNvSpPr/>
          <p:nvPr/>
        </p:nvSpPr>
        <p:spPr bwMode="auto">
          <a:xfrm>
            <a:off x="6113463" y="2797175"/>
            <a:ext cx="109537" cy="109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4" name="115"/>
          <p:cNvSpPr/>
          <p:nvPr/>
        </p:nvSpPr>
        <p:spPr>
          <a:xfrm>
            <a:off x="3836988" y="4062413"/>
            <a:ext cx="1470025" cy="14700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909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ASE 84"/>
          <p:cNvGrpSpPr>
            <a:grpSpLocks/>
          </p:cNvGrpSpPr>
          <p:nvPr/>
        </p:nvGrpSpPr>
        <p:grpSpPr bwMode="auto">
          <a:xfrm>
            <a:off x="2074863" y="2389188"/>
            <a:ext cx="1225550" cy="577850"/>
            <a:chOff x="3290556" y="3541683"/>
            <a:chExt cx="1224526" cy="577657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3290556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431725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3572895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3714064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3855234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3996403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137573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278742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4405636" y="4009839"/>
              <a:ext cx="109446" cy="109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405636" y="3854316"/>
              <a:ext cx="109446" cy="109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405636" y="3697206"/>
              <a:ext cx="109446" cy="109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405636" y="3541683"/>
              <a:ext cx="109446" cy="109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1" name="BASE 460"/>
          <p:cNvGrpSpPr>
            <a:grpSpLocks/>
          </p:cNvGrpSpPr>
          <p:nvPr/>
        </p:nvGrpSpPr>
        <p:grpSpPr bwMode="auto">
          <a:xfrm>
            <a:off x="1630363" y="4213225"/>
            <a:ext cx="2066925" cy="1216025"/>
            <a:chOff x="1415276" y="4225122"/>
            <a:chExt cx="2065457" cy="1216199"/>
          </a:xfrm>
        </p:grpSpPr>
        <p:grpSp>
          <p:nvGrpSpPr>
            <p:cNvPr id="27678" name="Group 108"/>
            <p:cNvGrpSpPr>
              <a:grpSpLocks/>
            </p:cNvGrpSpPr>
            <p:nvPr/>
          </p:nvGrpSpPr>
          <p:grpSpPr bwMode="auto">
            <a:xfrm>
              <a:off x="1415276" y="4225122"/>
              <a:ext cx="1224526" cy="546334"/>
              <a:chOff x="5932930" y="2428227"/>
              <a:chExt cx="1224526" cy="546334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5932930" y="2428227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6611898" y="2428227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79" name="Group 111"/>
            <p:cNvGrpSpPr>
              <a:grpSpLocks/>
            </p:cNvGrpSpPr>
            <p:nvPr/>
          </p:nvGrpSpPr>
          <p:grpSpPr bwMode="auto">
            <a:xfrm>
              <a:off x="1415276" y="4894987"/>
              <a:ext cx="1224526" cy="546334"/>
              <a:chOff x="5932930" y="2428227"/>
              <a:chExt cx="1224526" cy="546334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5932930" y="2428383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6611898" y="2428383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80" name="Group 7"/>
            <p:cNvGrpSpPr>
              <a:grpSpLocks/>
            </p:cNvGrpSpPr>
            <p:nvPr/>
          </p:nvGrpSpPr>
          <p:grpSpPr bwMode="auto">
            <a:xfrm>
              <a:off x="2780941" y="4532039"/>
              <a:ext cx="699792" cy="577657"/>
              <a:chOff x="2780941" y="4532039"/>
              <a:chExt cx="699792" cy="577657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2781142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2920743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3060344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01531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3341132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3480733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BASE 200"/>
          <p:cNvGrpSpPr>
            <a:grpSpLocks/>
          </p:cNvGrpSpPr>
          <p:nvPr/>
        </p:nvGrpSpPr>
        <p:grpSpPr bwMode="auto">
          <a:xfrm>
            <a:off x="5867400" y="2403475"/>
            <a:ext cx="1225550" cy="546100"/>
            <a:chOff x="5932930" y="2428227"/>
            <a:chExt cx="1224526" cy="546334"/>
          </a:xfrm>
        </p:grpSpPr>
        <p:sp>
          <p:nvSpPr>
            <p:cNvPr id="73" name="Rectangle 72"/>
            <p:cNvSpPr/>
            <p:nvPr/>
          </p:nvSpPr>
          <p:spPr>
            <a:xfrm>
              <a:off x="5932930" y="2428227"/>
              <a:ext cx="545644" cy="54633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611812" y="2428227"/>
              <a:ext cx="545644" cy="54633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7" name="BASE 811"/>
          <p:cNvGrpSpPr>
            <a:grpSpLocks/>
          </p:cNvGrpSpPr>
          <p:nvPr/>
        </p:nvGrpSpPr>
        <p:grpSpPr bwMode="auto">
          <a:xfrm>
            <a:off x="5067300" y="4175125"/>
            <a:ext cx="2957513" cy="1212850"/>
            <a:chOff x="5190623" y="4175358"/>
            <a:chExt cx="2957918" cy="1213009"/>
          </a:xfrm>
        </p:grpSpPr>
        <p:grpSp>
          <p:nvGrpSpPr>
            <p:cNvPr id="27661" name="Group 120"/>
            <p:cNvGrpSpPr>
              <a:grpSpLocks/>
            </p:cNvGrpSpPr>
            <p:nvPr/>
          </p:nvGrpSpPr>
          <p:grpSpPr bwMode="auto">
            <a:xfrm>
              <a:off x="5190623" y="4175358"/>
              <a:ext cx="1224526" cy="546334"/>
              <a:chOff x="5932930" y="2428227"/>
              <a:chExt cx="1224526" cy="54633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5932930" y="2428227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6610886" y="2428227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62" name="Group 123"/>
            <p:cNvGrpSpPr>
              <a:grpSpLocks/>
            </p:cNvGrpSpPr>
            <p:nvPr/>
          </p:nvGrpSpPr>
          <p:grpSpPr bwMode="auto">
            <a:xfrm>
              <a:off x="5190623" y="4842033"/>
              <a:ext cx="1224526" cy="546334"/>
              <a:chOff x="5932930" y="2428227"/>
              <a:chExt cx="1224526" cy="546334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5932930" y="2428389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610886" y="2428389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63" name="Group 13"/>
            <p:cNvGrpSpPr>
              <a:grpSpLocks/>
            </p:cNvGrpSpPr>
            <p:nvPr/>
          </p:nvGrpSpPr>
          <p:grpSpPr bwMode="auto">
            <a:xfrm>
              <a:off x="6570197" y="4175358"/>
              <a:ext cx="1224526" cy="1213009"/>
              <a:chOff x="6570197" y="4175358"/>
              <a:chExt cx="1224526" cy="1213009"/>
            </a:xfrm>
          </p:grpSpPr>
          <p:grpSp>
            <p:nvGrpSpPr>
              <p:cNvPr id="27666" name="Group 133"/>
              <p:cNvGrpSpPr>
                <a:grpSpLocks/>
              </p:cNvGrpSpPr>
              <p:nvPr/>
            </p:nvGrpSpPr>
            <p:grpSpPr bwMode="auto">
              <a:xfrm>
                <a:off x="6570197" y="4175358"/>
                <a:ext cx="1224526" cy="546334"/>
                <a:chOff x="5932930" y="2428227"/>
                <a:chExt cx="1224526" cy="546334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5933083" y="2428227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6611038" y="2428227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27667" name="Group 136"/>
              <p:cNvGrpSpPr>
                <a:grpSpLocks/>
              </p:cNvGrpSpPr>
              <p:nvPr/>
            </p:nvGrpSpPr>
            <p:grpSpPr bwMode="auto">
              <a:xfrm>
                <a:off x="6570197" y="4842033"/>
                <a:ext cx="1224526" cy="546334"/>
                <a:chOff x="5932930" y="2428227"/>
                <a:chExt cx="1224526" cy="546334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5933083" y="2428389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6611038" y="2428389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cxnSp>
          <p:nvCxnSpPr>
            <p:cNvPr id="141" name="Straight Connector 140"/>
            <p:cNvCxnSpPr/>
            <p:nvPr/>
          </p:nvCxnSpPr>
          <p:spPr>
            <a:xfrm flipV="1">
              <a:off x="7924672" y="4492900"/>
              <a:ext cx="0" cy="5779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tangle 141"/>
            <p:cNvSpPr/>
            <p:nvPr/>
          </p:nvSpPr>
          <p:spPr>
            <a:xfrm>
              <a:off x="8038988" y="4727880"/>
              <a:ext cx="109553" cy="1079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7654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Representing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7655" name="Rectangle 14"/>
          <p:cNvSpPr>
            <a:spLocks/>
          </p:cNvSpPr>
          <p:nvPr/>
        </p:nvSpPr>
        <p:spPr bwMode="auto">
          <a:xfrm>
            <a:off x="755650" y="11779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Complete Base 10 drawings for the following numbers:</a:t>
            </a:r>
          </a:p>
        </p:txBody>
      </p:sp>
      <p:sp>
        <p:nvSpPr>
          <p:cNvPr id="27656" name="Rectangle 15"/>
          <p:cNvSpPr>
            <a:spLocks/>
          </p:cNvSpPr>
          <p:nvPr/>
        </p:nvSpPr>
        <p:spPr bwMode="auto">
          <a:xfrm>
            <a:off x="755650" y="57927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Click on the circles to reveal the answer.</a:t>
            </a:r>
          </a:p>
        </p:txBody>
      </p:sp>
      <p:sp>
        <p:nvSpPr>
          <p:cNvPr id="32" name="84"/>
          <p:cNvSpPr/>
          <p:nvPr/>
        </p:nvSpPr>
        <p:spPr>
          <a:xfrm>
            <a:off x="2074863" y="2090738"/>
            <a:ext cx="1177925" cy="11763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84</a:t>
            </a:r>
          </a:p>
        </p:txBody>
      </p:sp>
      <p:sp>
        <p:nvSpPr>
          <p:cNvPr id="30" name="460"/>
          <p:cNvSpPr/>
          <p:nvPr/>
        </p:nvSpPr>
        <p:spPr>
          <a:xfrm>
            <a:off x="2074863" y="4213225"/>
            <a:ext cx="1177925" cy="11763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460</a:t>
            </a:r>
          </a:p>
        </p:txBody>
      </p:sp>
      <p:sp>
        <p:nvSpPr>
          <p:cNvPr id="34" name="200"/>
          <p:cNvSpPr/>
          <p:nvPr/>
        </p:nvSpPr>
        <p:spPr>
          <a:xfrm>
            <a:off x="5891213" y="2090738"/>
            <a:ext cx="1177925" cy="11763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200</a:t>
            </a:r>
          </a:p>
        </p:txBody>
      </p:sp>
      <p:sp>
        <p:nvSpPr>
          <p:cNvPr id="35" name="811"/>
          <p:cNvSpPr/>
          <p:nvPr/>
        </p:nvSpPr>
        <p:spPr>
          <a:xfrm>
            <a:off x="5891213" y="4213225"/>
            <a:ext cx="1177925" cy="11763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28675" name="Group 20"/>
          <p:cNvGrpSpPr>
            <a:grpSpLocks/>
          </p:cNvGrpSpPr>
          <p:nvPr/>
        </p:nvGrpSpPr>
        <p:grpSpPr bwMode="auto">
          <a:xfrm>
            <a:off x="755650" y="2008188"/>
            <a:ext cx="7848600" cy="1185862"/>
            <a:chOff x="755650" y="2832650"/>
            <a:chExt cx="7848600" cy="1186680"/>
          </a:xfrm>
        </p:grpSpPr>
        <p:grpSp>
          <p:nvGrpSpPr>
            <p:cNvPr id="28681" name="Group 19"/>
            <p:cNvGrpSpPr>
              <a:grpSpLocks/>
            </p:cNvGrpSpPr>
            <p:nvPr/>
          </p:nvGrpSpPr>
          <p:grpSpPr bwMode="auto">
            <a:xfrm>
              <a:off x="755650" y="2832650"/>
              <a:ext cx="7445433" cy="1186679"/>
              <a:chOff x="755650" y="2832650"/>
              <a:chExt cx="7445433" cy="1186679"/>
            </a:xfrm>
          </p:grpSpPr>
          <p:grpSp>
            <p:nvGrpSpPr>
              <p:cNvPr id="28683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381" y="3615865"/>
                  <a:ext cx="7239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144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19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4084638" y="2832650"/>
                <a:ext cx="0" cy="606843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85" name="Rectangle 65"/>
              <p:cNvSpPr>
                <a:spLocks/>
              </p:cNvSpPr>
              <p:nvPr/>
            </p:nvSpPr>
            <p:spPr bwMode="auto">
              <a:xfrm>
                <a:off x="755650" y="3524221"/>
                <a:ext cx="437322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28682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1000</a:t>
              </a:r>
            </a:p>
          </p:txBody>
        </p:sp>
      </p:grpSp>
      <p:grpSp>
        <p:nvGrpSpPr>
          <p:cNvPr id="28676" name="Group 23"/>
          <p:cNvGrpSpPr>
            <a:grpSpLocks/>
          </p:cNvGrpSpPr>
          <p:nvPr/>
        </p:nvGrpSpPr>
        <p:grpSpPr bwMode="auto">
          <a:xfrm>
            <a:off x="1481138" y="3429000"/>
            <a:ext cx="6181725" cy="3429000"/>
            <a:chOff x="1593857" y="3429000"/>
            <a:chExt cx="6181027" cy="3429001"/>
          </a:xfrm>
        </p:grpSpPr>
        <p:pic>
          <p:nvPicPr>
            <p:cNvPr id="28679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0"/>
            <a:stretch>
              <a:fillRect/>
            </a:stretch>
          </p:blipFill>
          <p:spPr bwMode="auto">
            <a:xfrm>
              <a:off x="1593857" y="3647661"/>
              <a:ext cx="2988082" cy="321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ular Callout 22"/>
            <p:cNvSpPr/>
            <p:nvPr/>
          </p:nvSpPr>
          <p:spPr>
            <a:xfrm>
              <a:off x="3925631" y="3429000"/>
              <a:ext cx="3849253" cy="1017588"/>
            </a:xfrm>
            <a:prstGeom prst="wedgeRoundRectCallout">
              <a:avLst>
                <a:gd name="adj1" fmla="val -66540"/>
                <a:gd name="adj2" fmla="val 32214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How do you go about working out the answer?</a:t>
              </a:r>
            </a:p>
          </p:txBody>
        </p:sp>
      </p:grpSp>
      <p:sp>
        <p:nvSpPr>
          <p:cNvPr id="88" name="Rectangle 87"/>
          <p:cNvSpPr>
            <a:spLocks/>
          </p:cNvSpPr>
          <p:nvPr/>
        </p:nvSpPr>
        <p:spPr>
          <a:xfrm>
            <a:off x="3767138" y="1397000"/>
            <a:ext cx="636587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0" name="Rectangle 89"/>
          <p:cNvSpPr>
            <a:spLocks/>
          </p:cNvSpPr>
          <p:nvPr/>
        </p:nvSpPr>
        <p:spPr bwMode="auto">
          <a:xfrm>
            <a:off x="3767138" y="1390650"/>
            <a:ext cx="636587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29699" name="Group 20"/>
          <p:cNvGrpSpPr>
            <a:grpSpLocks/>
          </p:cNvGrpSpPr>
          <p:nvPr/>
        </p:nvGrpSpPr>
        <p:grpSpPr bwMode="auto">
          <a:xfrm>
            <a:off x="755650" y="2008188"/>
            <a:ext cx="7848600" cy="1185862"/>
            <a:chOff x="755650" y="2832650"/>
            <a:chExt cx="7848600" cy="1186680"/>
          </a:xfrm>
        </p:grpSpPr>
        <p:grpSp>
          <p:nvGrpSpPr>
            <p:cNvPr id="29705" name="Group 19"/>
            <p:cNvGrpSpPr>
              <a:grpSpLocks/>
            </p:cNvGrpSpPr>
            <p:nvPr/>
          </p:nvGrpSpPr>
          <p:grpSpPr bwMode="auto">
            <a:xfrm>
              <a:off x="755650" y="2832650"/>
              <a:ext cx="7445433" cy="1186679"/>
              <a:chOff x="755650" y="2832650"/>
              <a:chExt cx="7445433" cy="1186679"/>
            </a:xfrm>
          </p:grpSpPr>
          <p:grpSp>
            <p:nvGrpSpPr>
              <p:cNvPr id="29707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381" y="3615865"/>
                  <a:ext cx="7239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144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19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1203325" y="2832650"/>
                <a:ext cx="0" cy="606843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09" name="Rectangle 65"/>
              <p:cNvSpPr>
                <a:spLocks/>
              </p:cNvSpPr>
              <p:nvPr/>
            </p:nvSpPr>
            <p:spPr bwMode="auto">
              <a:xfrm>
                <a:off x="755650" y="3524221"/>
                <a:ext cx="437322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29706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1000</a:t>
              </a:r>
            </a:p>
          </p:txBody>
        </p:sp>
      </p:grpSp>
      <p:sp>
        <p:nvSpPr>
          <p:cNvPr id="88" name="Rectangle 87"/>
          <p:cNvSpPr>
            <a:spLocks/>
          </p:cNvSpPr>
          <p:nvPr/>
        </p:nvSpPr>
        <p:spPr>
          <a:xfrm>
            <a:off x="971550" y="1385888"/>
            <a:ext cx="46196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0" name="Rectangle 89"/>
          <p:cNvSpPr>
            <a:spLocks/>
          </p:cNvSpPr>
          <p:nvPr/>
        </p:nvSpPr>
        <p:spPr bwMode="auto">
          <a:xfrm>
            <a:off x="971550" y="1382713"/>
            <a:ext cx="461963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32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24013" y="3279775"/>
            <a:ext cx="5895975" cy="3578225"/>
            <a:chOff x="1478722" y="3279913"/>
            <a:chExt cx="5895938" cy="357808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1478722" y="3429132"/>
              <a:ext cx="3849663" cy="1017549"/>
            </a:xfrm>
            <a:prstGeom prst="wedgeRoundRectCallout">
              <a:avLst>
                <a:gd name="adj1" fmla="val 61026"/>
                <a:gd name="adj2" fmla="val 16582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Explain how this answer was reached.</a:t>
              </a:r>
            </a:p>
          </p:txBody>
        </p:sp>
        <p:pic>
          <p:nvPicPr>
            <p:cNvPr id="29704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217"/>
            <a:stretch>
              <a:fillRect/>
            </a:stretch>
          </p:blipFill>
          <p:spPr bwMode="auto">
            <a:xfrm>
              <a:off x="5327649" y="3279913"/>
              <a:ext cx="2047011" cy="357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30723" name="Group 20"/>
          <p:cNvGrpSpPr>
            <a:grpSpLocks/>
          </p:cNvGrpSpPr>
          <p:nvPr/>
        </p:nvGrpSpPr>
        <p:grpSpPr bwMode="auto">
          <a:xfrm>
            <a:off x="496888" y="4383088"/>
            <a:ext cx="8107362" cy="590550"/>
            <a:chOff x="497509" y="3429000"/>
            <a:chExt cx="8106741" cy="590330"/>
          </a:xfrm>
        </p:grpSpPr>
        <p:grpSp>
          <p:nvGrpSpPr>
            <p:cNvPr id="30727" name="Group 19"/>
            <p:cNvGrpSpPr>
              <a:grpSpLocks/>
            </p:cNvGrpSpPr>
            <p:nvPr/>
          </p:nvGrpSpPr>
          <p:grpSpPr bwMode="auto">
            <a:xfrm>
              <a:off x="497509" y="3429000"/>
              <a:ext cx="7703574" cy="590330"/>
              <a:chOff x="497509" y="3429000"/>
              <a:chExt cx="7703574" cy="590330"/>
            </a:xfrm>
          </p:grpSpPr>
          <p:grpSp>
            <p:nvGrpSpPr>
              <p:cNvPr id="30729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966" y="3614770"/>
                  <a:ext cx="7238446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729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50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730" name="Rectangle 65"/>
              <p:cNvSpPr>
                <a:spLocks/>
              </p:cNvSpPr>
              <p:nvPr/>
            </p:nvSpPr>
            <p:spPr bwMode="auto">
              <a:xfrm>
                <a:off x="497509" y="3524222"/>
                <a:ext cx="953604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700</a:t>
                </a:r>
              </a:p>
            </p:txBody>
          </p:sp>
        </p:grpSp>
        <p:sp>
          <p:nvSpPr>
            <p:cNvPr id="30728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1000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3190875" y="3786188"/>
            <a:ext cx="0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4"/>
          <p:cNvSpPr/>
          <p:nvPr/>
        </p:nvSpPr>
        <p:spPr>
          <a:xfrm>
            <a:off x="3983038" y="1951038"/>
            <a:ext cx="1196975" cy="11969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800</a:t>
            </a:r>
          </a:p>
        </p:txBody>
      </p:sp>
      <p:sp>
        <p:nvSpPr>
          <p:cNvPr id="30726" name="Rectangle 18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Represent the following number on the number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/>
          </p:cNvSpPr>
          <p:nvPr/>
        </p:nvSpPr>
        <p:spPr bwMode="auto">
          <a:xfrm>
            <a:off x="755650" y="55880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Missing Number Sequences</a:t>
            </a:r>
          </a:p>
        </p:txBody>
      </p:sp>
      <p:sp>
        <p:nvSpPr>
          <p:cNvPr id="9219" name="Rectangle 6"/>
          <p:cNvSpPr>
            <a:spLocks/>
          </p:cNvSpPr>
          <p:nvPr/>
        </p:nvSpPr>
        <p:spPr bwMode="auto">
          <a:xfrm>
            <a:off x="755650" y="11636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could you work out the missing numbers?</a:t>
            </a:r>
          </a:p>
        </p:txBody>
      </p:sp>
      <p:sp>
        <p:nvSpPr>
          <p:cNvPr id="9220" name="Rectangle 7"/>
          <p:cNvSpPr>
            <a:spLocks/>
          </p:cNvSpPr>
          <p:nvPr/>
        </p:nvSpPr>
        <p:spPr bwMode="auto">
          <a:xfrm>
            <a:off x="755650" y="17033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Fill in the gaps.</a:t>
            </a:r>
          </a:p>
        </p:txBody>
      </p:sp>
      <p:sp>
        <p:nvSpPr>
          <p:cNvPr id="9221" name="Rectangle 8"/>
          <p:cNvSpPr>
            <a:spLocks/>
          </p:cNvSpPr>
          <p:nvPr/>
        </p:nvSpPr>
        <p:spPr bwMode="auto">
          <a:xfrm>
            <a:off x="2193925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901950" y="2351088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23" name="Rectangle 10"/>
          <p:cNvSpPr>
            <a:spLocks/>
          </p:cNvSpPr>
          <p:nvPr/>
        </p:nvSpPr>
        <p:spPr bwMode="auto">
          <a:xfrm>
            <a:off x="3611563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9224" name="Rectangle 11"/>
          <p:cNvSpPr>
            <a:spLocks/>
          </p:cNvSpPr>
          <p:nvPr/>
        </p:nvSpPr>
        <p:spPr bwMode="auto">
          <a:xfrm>
            <a:off x="4319588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5027613" y="2351088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5737225" y="2351088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27" name="Rectangle 14"/>
          <p:cNvSpPr>
            <a:spLocks/>
          </p:cNvSpPr>
          <p:nvPr/>
        </p:nvSpPr>
        <p:spPr bwMode="auto">
          <a:xfrm>
            <a:off x="6445250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36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55650" y="3088929"/>
            <a:ext cx="7632700" cy="2165373"/>
            <a:chOff x="755650" y="3088929"/>
            <a:chExt cx="7632700" cy="216537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Rectangle 48"/>
            <p:cNvSpPr/>
            <p:nvPr/>
          </p:nvSpPr>
          <p:spPr>
            <a:xfrm>
              <a:off x="755650" y="3088929"/>
              <a:ext cx="7632700" cy="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5650" y="4137074"/>
              <a:ext cx="7632700" cy="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5650" y="5185219"/>
              <a:ext cx="7632700" cy="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902722" y="2351844"/>
            <a:ext cx="3338555" cy="495108"/>
            <a:chOff x="2902722" y="2351844"/>
            <a:chExt cx="3338555" cy="495108"/>
          </a:xfrm>
          <a:solidFill>
            <a:schemeClr val="accent5">
              <a:lumMod val="75000"/>
            </a:schemeClr>
          </a:solidFill>
        </p:grpSpPr>
        <p:sp>
          <p:nvSpPr>
            <p:cNvPr id="56" name="Rectangle 55"/>
            <p:cNvSpPr>
              <a:spLocks/>
            </p:cNvSpPr>
            <p:nvPr/>
          </p:nvSpPr>
          <p:spPr>
            <a:xfrm>
              <a:off x="2902722" y="2351844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16</a:t>
              </a:r>
            </a:p>
          </p:txBody>
        </p:sp>
        <p:sp>
          <p:nvSpPr>
            <p:cNvPr id="57" name="Rectangle 56"/>
            <p:cNvSpPr>
              <a:spLocks/>
            </p:cNvSpPr>
            <p:nvPr/>
          </p:nvSpPr>
          <p:spPr>
            <a:xfrm>
              <a:off x="5028084" y="2351844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28</a:t>
              </a:r>
            </a:p>
          </p:txBody>
        </p:sp>
        <p:sp>
          <p:nvSpPr>
            <p:cNvPr id="58" name="Rectangle 57"/>
            <p:cNvSpPr>
              <a:spLocks/>
            </p:cNvSpPr>
            <p:nvPr/>
          </p:nvSpPr>
          <p:spPr>
            <a:xfrm>
              <a:off x="5736538" y="2351844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32</a:t>
              </a:r>
            </a:p>
          </p:txBody>
        </p:sp>
      </p:grpSp>
      <p:sp>
        <p:nvSpPr>
          <p:cNvPr id="26" name="Rectangle 25"/>
          <p:cNvSpPr>
            <a:spLocks/>
          </p:cNvSpPr>
          <p:nvPr/>
        </p:nvSpPr>
        <p:spPr>
          <a:xfrm>
            <a:off x="1839913" y="3400425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31" name="Rectangle 26"/>
          <p:cNvSpPr>
            <a:spLocks/>
          </p:cNvSpPr>
          <p:nvPr/>
        </p:nvSpPr>
        <p:spPr bwMode="auto">
          <a:xfrm>
            <a:off x="2547938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3257550" y="3400425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33" name="Rectangle 28"/>
          <p:cNvSpPr>
            <a:spLocks/>
          </p:cNvSpPr>
          <p:nvPr/>
        </p:nvSpPr>
        <p:spPr bwMode="auto">
          <a:xfrm>
            <a:off x="3965575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9234" name="Rectangle 29"/>
          <p:cNvSpPr>
            <a:spLocks/>
          </p:cNvSpPr>
          <p:nvPr/>
        </p:nvSpPr>
        <p:spPr bwMode="auto">
          <a:xfrm>
            <a:off x="4673600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381625" y="3400425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36" name="Rectangle 31"/>
          <p:cNvSpPr>
            <a:spLocks/>
          </p:cNvSpPr>
          <p:nvPr/>
        </p:nvSpPr>
        <p:spPr bwMode="auto">
          <a:xfrm>
            <a:off x="6091238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9237" name="Rectangle 64"/>
          <p:cNvSpPr>
            <a:spLocks/>
          </p:cNvSpPr>
          <p:nvPr/>
        </p:nvSpPr>
        <p:spPr bwMode="auto">
          <a:xfrm>
            <a:off x="6799263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64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40040" y="3398062"/>
            <a:ext cx="4047009" cy="495108"/>
            <a:chOff x="1992441" y="3552389"/>
            <a:chExt cx="4047009" cy="495108"/>
          </a:xfrm>
          <a:solidFill>
            <a:schemeClr val="accent5">
              <a:lumMod val="75000"/>
            </a:schemeClr>
          </a:solidFill>
        </p:grpSpPr>
        <p:sp>
          <p:nvSpPr>
            <p:cNvPr id="67" name="Rectangle 66"/>
            <p:cNvSpPr>
              <a:spLocks/>
            </p:cNvSpPr>
            <p:nvPr/>
          </p:nvSpPr>
          <p:spPr>
            <a:xfrm>
              <a:off x="1992441" y="3552389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8</a:t>
              </a:r>
            </a:p>
          </p:txBody>
        </p:sp>
        <p:sp>
          <p:nvSpPr>
            <p:cNvPr id="68" name="Rectangle 67"/>
            <p:cNvSpPr>
              <a:spLocks/>
            </p:cNvSpPr>
            <p:nvPr/>
          </p:nvSpPr>
          <p:spPr>
            <a:xfrm>
              <a:off x="3409349" y="3552389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24</a:t>
              </a:r>
            </a:p>
          </p:txBody>
        </p:sp>
        <p:sp>
          <p:nvSpPr>
            <p:cNvPr id="69" name="Rectangle 68"/>
            <p:cNvSpPr>
              <a:spLocks/>
            </p:cNvSpPr>
            <p:nvPr/>
          </p:nvSpPr>
          <p:spPr>
            <a:xfrm>
              <a:off x="5534711" y="3552389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48</a:t>
              </a:r>
            </a:p>
          </p:txBody>
        </p:sp>
      </p:grpSp>
      <p:sp>
        <p:nvSpPr>
          <p:cNvPr id="9239" name="Rectangle 33"/>
          <p:cNvSpPr>
            <a:spLocks/>
          </p:cNvSpPr>
          <p:nvPr/>
        </p:nvSpPr>
        <p:spPr bwMode="auto">
          <a:xfrm>
            <a:off x="1779588" y="4448175"/>
            <a:ext cx="779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74" name="Rectangle 73"/>
          <p:cNvSpPr>
            <a:spLocks/>
          </p:cNvSpPr>
          <p:nvPr/>
        </p:nvSpPr>
        <p:spPr>
          <a:xfrm>
            <a:off x="2741613" y="4448175"/>
            <a:ext cx="77946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41" name="Rectangle 74"/>
          <p:cNvSpPr>
            <a:spLocks/>
          </p:cNvSpPr>
          <p:nvPr/>
        </p:nvSpPr>
        <p:spPr bwMode="auto">
          <a:xfrm>
            <a:off x="3702050" y="4448175"/>
            <a:ext cx="779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9242" name="Rectangle 75"/>
          <p:cNvSpPr>
            <a:spLocks/>
          </p:cNvSpPr>
          <p:nvPr/>
        </p:nvSpPr>
        <p:spPr bwMode="auto">
          <a:xfrm>
            <a:off x="4662488" y="4448175"/>
            <a:ext cx="779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900</a:t>
            </a:r>
          </a:p>
        </p:txBody>
      </p:sp>
      <p:sp>
        <p:nvSpPr>
          <p:cNvPr id="77" name="Rectangle 76"/>
          <p:cNvSpPr>
            <a:spLocks/>
          </p:cNvSpPr>
          <p:nvPr/>
        </p:nvSpPr>
        <p:spPr>
          <a:xfrm>
            <a:off x="5622925" y="4448175"/>
            <a:ext cx="77946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78" name="Rectangle 77"/>
          <p:cNvSpPr>
            <a:spLocks/>
          </p:cNvSpPr>
          <p:nvPr/>
        </p:nvSpPr>
        <p:spPr>
          <a:xfrm>
            <a:off x="6584950" y="4448175"/>
            <a:ext cx="77946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748433" y="4448134"/>
            <a:ext cx="4622887" cy="495108"/>
            <a:chOff x="2893367" y="4600534"/>
            <a:chExt cx="4622887" cy="495108"/>
          </a:xfrm>
          <a:solidFill>
            <a:schemeClr val="accent5">
              <a:lumMod val="75000"/>
            </a:schemeClr>
          </a:solidFill>
        </p:grpSpPr>
        <p:sp>
          <p:nvSpPr>
            <p:cNvPr id="80" name="Rectangle 79"/>
            <p:cNvSpPr>
              <a:spLocks/>
            </p:cNvSpPr>
            <p:nvPr/>
          </p:nvSpPr>
          <p:spPr>
            <a:xfrm>
              <a:off x="2893367" y="4600534"/>
              <a:ext cx="779591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700</a:t>
              </a: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5775839" y="4600534"/>
              <a:ext cx="779591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1000</a:t>
              </a:r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6736663" y="4600534"/>
              <a:ext cx="779591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1100</a:t>
              </a:r>
            </a:p>
          </p:txBody>
        </p:sp>
      </p:grpSp>
      <p:sp>
        <p:nvSpPr>
          <p:cNvPr id="9246" name="Rectangle 41"/>
          <p:cNvSpPr>
            <a:spLocks/>
          </p:cNvSpPr>
          <p:nvPr/>
        </p:nvSpPr>
        <p:spPr bwMode="auto">
          <a:xfrm>
            <a:off x="1296988" y="5495925"/>
            <a:ext cx="7731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9247" name="Rectangle 83"/>
          <p:cNvSpPr>
            <a:spLocks/>
          </p:cNvSpPr>
          <p:nvPr/>
        </p:nvSpPr>
        <p:spPr bwMode="auto">
          <a:xfrm>
            <a:off x="2257425" y="5495925"/>
            <a:ext cx="774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350</a:t>
            </a:r>
          </a:p>
        </p:txBody>
      </p:sp>
      <p:sp>
        <p:nvSpPr>
          <p:cNvPr id="85" name="Rectangle 84"/>
          <p:cNvSpPr>
            <a:spLocks/>
          </p:cNvSpPr>
          <p:nvPr/>
        </p:nvSpPr>
        <p:spPr>
          <a:xfrm>
            <a:off x="3168650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86" name="Rectangle 85"/>
          <p:cNvSpPr>
            <a:spLocks/>
          </p:cNvSpPr>
          <p:nvPr/>
        </p:nvSpPr>
        <p:spPr>
          <a:xfrm>
            <a:off x="4132263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87" name="Rectangle 86"/>
          <p:cNvSpPr>
            <a:spLocks/>
          </p:cNvSpPr>
          <p:nvPr/>
        </p:nvSpPr>
        <p:spPr>
          <a:xfrm>
            <a:off x="5095875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88" name="Rectangle 87"/>
          <p:cNvSpPr>
            <a:spLocks/>
          </p:cNvSpPr>
          <p:nvPr/>
        </p:nvSpPr>
        <p:spPr>
          <a:xfrm>
            <a:off x="6059488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52" name="Rectangle 88"/>
          <p:cNvSpPr>
            <a:spLocks/>
          </p:cNvSpPr>
          <p:nvPr/>
        </p:nvSpPr>
        <p:spPr bwMode="auto">
          <a:xfrm>
            <a:off x="7073900" y="5495925"/>
            <a:ext cx="7731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3169334" y="5496279"/>
            <a:ext cx="3665839" cy="495108"/>
            <a:chOff x="3169334" y="5496279"/>
            <a:chExt cx="3665839" cy="495108"/>
          </a:xfrm>
          <a:solidFill>
            <a:schemeClr val="accent5">
              <a:lumMod val="75000"/>
            </a:schemeClr>
          </a:solidFill>
        </p:grpSpPr>
        <p:sp>
          <p:nvSpPr>
            <p:cNvPr id="91" name="Rectangle 90"/>
            <p:cNvSpPr>
              <a:spLocks/>
            </p:cNvSpPr>
            <p:nvPr/>
          </p:nvSpPr>
          <p:spPr>
            <a:xfrm>
              <a:off x="3169334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300</a:t>
              </a:r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>
            <a:xfrm>
              <a:off x="4133161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250</a:t>
              </a:r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>
            <a:xfrm>
              <a:off x="5096988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200</a:t>
              </a:r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>
            <a:xfrm>
              <a:off x="6060815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150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31747" name="Group 20"/>
          <p:cNvGrpSpPr>
            <a:grpSpLocks/>
          </p:cNvGrpSpPr>
          <p:nvPr/>
        </p:nvGrpSpPr>
        <p:grpSpPr bwMode="auto">
          <a:xfrm>
            <a:off x="496888" y="4383088"/>
            <a:ext cx="8107362" cy="590550"/>
            <a:chOff x="497509" y="3429000"/>
            <a:chExt cx="8106741" cy="590330"/>
          </a:xfrm>
        </p:grpSpPr>
        <p:grpSp>
          <p:nvGrpSpPr>
            <p:cNvPr id="31751" name="Group 19"/>
            <p:cNvGrpSpPr>
              <a:grpSpLocks/>
            </p:cNvGrpSpPr>
            <p:nvPr/>
          </p:nvGrpSpPr>
          <p:grpSpPr bwMode="auto">
            <a:xfrm>
              <a:off x="497509" y="3429000"/>
              <a:ext cx="7703574" cy="590330"/>
              <a:chOff x="497509" y="3429000"/>
              <a:chExt cx="7703574" cy="590330"/>
            </a:xfrm>
          </p:grpSpPr>
          <p:grpSp>
            <p:nvGrpSpPr>
              <p:cNvPr id="31753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966" y="3614770"/>
                  <a:ext cx="7238446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729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50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54" name="Rectangle 65"/>
              <p:cNvSpPr>
                <a:spLocks/>
              </p:cNvSpPr>
              <p:nvPr/>
            </p:nvSpPr>
            <p:spPr bwMode="auto">
              <a:xfrm>
                <a:off x="497509" y="3524222"/>
                <a:ext cx="953604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300</a:t>
                </a:r>
              </a:p>
            </p:txBody>
          </p:sp>
        </p:grpSp>
        <p:sp>
          <p:nvSpPr>
            <p:cNvPr id="31752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450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6122988" y="3786188"/>
            <a:ext cx="0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4"/>
          <p:cNvSpPr/>
          <p:nvPr/>
        </p:nvSpPr>
        <p:spPr>
          <a:xfrm>
            <a:off x="3983038" y="1951038"/>
            <a:ext cx="1196975" cy="11969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399</a:t>
            </a:r>
          </a:p>
        </p:txBody>
      </p:sp>
      <p:sp>
        <p:nvSpPr>
          <p:cNvPr id="31750" name="Rectangle 18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Represent the following number on the number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2771" name="Rectangle 18"/>
          <p:cNvSpPr>
            <a:spLocks/>
          </p:cNvSpPr>
          <p:nvPr/>
        </p:nvSpPr>
        <p:spPr bwMode="auto">
          <a:xfrm>
            <a:off x="755650" y="12001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height</a:t>
            </a:r>
            <a:r>
              <a:rPr lang="en-GB" altLang="en-US">
                <a:solidFill>
                  <a:schemeClr val="tx1"/>
                </a:solidFill>
              </a:rPr>
              <a:t> of this chair in centimetres.</a:t>
            </a:r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949700"/>
            <a:ext cx="8509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16363" y="2006600"/>
            <a:ext cx="4259262" cy="4856163"/>
            <a:chOff x="3568635" y="2006591"/>
            <a:chExt cx="4259335" cy="4856206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3568635" y="2285993"/>
              <a:ext cx="1812956" cy="1739915"/>
            </a:xfrm>
            <a:prstGeom prst="wedgeRoundRectCallout">
              <a:avLst>
                <a:gd name="adj1" fmla="val 87287"/>
                <a:gd name="adj2" fmla="val -11156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50cm</a:t>
              </a:r>
              <a:r>
                <a:rPr lang="en-GB" sz="2000" dirty="0"/>
                <a:t>.</a:t>
              </a:r>
            </a:p>
          </p:txBody>
        </p:sp>
        <p:pic>
          <p:nvPicPr>
            <p:cNvPr id="32779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89"/>
            <a:stretch>
              <a:fillRect/>
            </a:stretch>
          </p:blipFill>
          <p:spPr bwMode="auto">
            <a:xfrm>
              <a:off x="4940678" y="2006591"/>
              <a:ext cx="2887292" cy="485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1579563" y="1916113"/>
            <a:ext cx="904875" cy="4067175"/>
            <a:chOff x="2420965" y="1895587"/>
            <a:chExt cx="905731" cy="4066654"/>
          </a:xfrm>
        </p:grpSpPr>
        <p:sp>
          <p:nvSpPr>
            <p:cNvPr id="5" name="Rectangle 4"/>
            <p:cNvSpPr/>
            <p:nvPr/>
          </p:nvSpPr>
          <p:spPr>
            <a:xfrm>
              <a:off x="2420965" y="1895587"/>
              <a:ext cx="905731" cy="40666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776" name="Rectangle 14"/>
            <p:cNvSpPr>
              <a:spLocks/>
            </p:cNvSpPr>
            <p:nvPr/>
          </p:nvSpPr>
          <p:spPr bwMode="auto">
            <a:xfrm>
              <a:off x="2420966" y="1895587"/>
              <a:ext cx="905730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100cm</a:t>
              </a:r>
            </a:p>
          </p:txBody>
        </p:sp>
        <p:sp>
          <p:nvSpPr>
            <p:cNvPr id="32777" name="Rectangle 11"/>
            <p:cNvSpPr>
              <a:spLocks/>
            </p:cNvSpPr>
            <p:nvPr/>
          </p:nvSpPr>
          <p:spPr bwMode="auto">
            <a:xfrm>
              <a:off x="2420966" y="5647173"/>
              <a:ext cx="905730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3795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width</a:t>
            </a:r>
            <a:r>
              <a:rPr lang="en-GB" altLang="en-US">
                <a:solidFill>
                  <a:schemeClr val="tx1"/>
                </a:solidFill>
              </a:rPr>
              <a:t> of this table in centimetres.</a:t>
            </a:r>
          </a:p>
        </p:txBody>
      </p:sp>
      <p:pic>
        <p:nvPicPr>
          <p:cNvPr id="3379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2027238"/>
            <a:ext cx="5248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65400" y="3240088"/>
            <a:ext cx="4013200" cy="3617912"/>
            <a:chOff x="2623085" y="3240731"/>
            <a:chExt cx="4014677" cy="3617270"/>
          </a:xfrm>
        </p:grpSpPr>
        <p:sp>
          <p:nvSpPr>
            <p:cNvPr id="29" name="Rounded Rectangular Callout 28"/>
            <p:cNvSpPr/>
            <p:nvPr/>
          </p:nvSpPr>
          <p:spPr>
            <a:xfrm>
              <a:off x="4825758" y="3707373"/>
              <a:ext cx="1812004" cy="1741178"/>
            </a:xfrm>
            <a:prstGeom prst="wedgeRoundRectCallout">
              <a:avLst>
                <a:gd name="adj1" fmla="val -85975"/>
                <a:gd name="adj2" fmla="val -15154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105cm</a:t>
              </a:r>
              <a:r>
                <a:rPr lang="en-GB" sz="2000" dirty="0"/>
                <a:t>.</a:t>
              </a:r>
            </a:p>
          </p:txBody>
        </p:sp>
        <p:pic>
          <p:nvPicPr>
            <p:cNvPr id="33803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49"/>
            <a:stretch>
              <a:fillRect/>
            </a:stretch>
          </p:blipFill>
          <p:spPr bwMode="auto">
            <a:xfrm>
              <a:off x="2623085" y="3240731"/>
              <a:ext cx="1948915" cy="361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798" name="Group 8"/>
          <p:cNvGrpSpPr>
            <a:grpSpLocks/>
          </p:cNvGrpSpPr>
          <p:nvPr/>
        </p:nvGrpSpPr>
        <p:grpSpPr bwMode="auto">
          <a:xfrm>
            <a:off x="1917700" y="2571750"/>
            <a:ext cx="4987925" cy="361950"/>
            <a:chOff x="1917055" y="2879139"/>
            <a:chExt cx="4988429" cy="361593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246350" y="581597"/>
              <a:ext cx="361593" cy="49566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00" name="Rectangle 35"/>
            <p:cNvSpPr>
              <a:spLocks/>
            </p:cNvSpPr>
            <p:nvPr/>
          </p:nvSpPr>
          <p:spPr bwMode="auto">
            <a:xfrm>
              <a:off x="597217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100cm</a:t>
              </a:r>
            </a:p>
          </p:txBody>
        </p:sp>
        <p:sp>
          <p:nvSpPr>
            <p:cNvPr id="33801" name="Rectangle 36"/>
            <p:cNvSpPr>
              <a:spLocks/>
            </p:cNvSpPr>
            <p:nvPr/>
          </p:nvSpPr>
          <p:spPr bwMode="auto">
            <a:xfrm>
              <a:off x="191705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4819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width</a:t>
            </a:r>
            <a:r>
              <a:rPr lang="en-GB" altLang="en-US">
                <a:solidFill>
                  <a:schemeClr val="tx1"/>
                </a:solidFill>
              </a:rPr>
              <a:t> of this television in centimetres.</a:t>
            </a: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40013"/>
            <a:ext cx="373538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0188" y="3090863"/>
            <a:ext cx="4176712" cy="3767137"/>
            <a:chOff x="3955727" y="2931456"/>
            <a:chExt cx="4176956" cy="3767251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3955727" y="3098148"/>
              <a:ext cx="1813031" cy="1739953"/>
            </a:xfrm>
            <a:prstGeom prst="wedgeRoundRectCallout">
              <a:avLst>
                <a:gd name="adj1" fmla="val 81948"/>
                <a:gd name="adj2" fmla="val -13080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75cm</a:t>
              </a:r>
              <a:r>
                <a:rPr lang="en-GB" sz="2000" dirty="0"/>
                <a:t>.</a:t>
              </a:r>
            </a:p>
          </p:txBody>
        </p:sp>
        <p:pic>
          <p:nvPicPr>
            <p:cNvPr id="34827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5067"/>
            <a:stretch>
              <a:fillRect/>
            </a:stretch>
          </p:blipFill>
          <p:spPr bwMode="auto">
            <a:xfrm>
              <a:off x="5245391" y="2931456"/>
              <a:ext cx="2887292" cy="376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2" name="Group 20"/>
          <p:cNvGrpSpPr>
            <a:grpSpLocks/>
          </p:cNvGrpSpPr>
          <p:nvPr/>
        </p:nvGrpSpPr>
        <p:grpSpPr bwMode="auto">
          <a:xfrm>
            <a:off x="1878013" y="2116138"/>
            <a:ext cx="4987925" cy="360362"/>
            <a:chOff x="1917055" y="2879139"/>
            <a:chExt cx="4988429" cy="361593"/>
          </a:xfrm>
        </p:grpSpPr>
        <p:sp>
          <p:nvSpPr>
            <p:cNvPr id="22" name="Rectangle 21"/>
            <p:cNvSpPr/>
            <p:nvPr/>
          </p:nvSpPr>
          <p:spPr>
            <a:xfrm rot="5400000">
              <a:off x="4246350" y="581597"/>
              <a:ext cx="361593" cy="49566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824" name="Rectangle 22"/>
            <p:cNvSpPr>
              <a:spLocks/>
            </p:cNvSpPr>
            <p:nvPr/>
          </p:nvSpPr>
          <p:spPr bwMode="auto">
            <a:xfrm>
              <a:off x="597217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100cm</a:t>
              </a:r>
            </a:p>
          </p:txBody>
        </p:sp>
        <p:sp>
          <p:nvSpPr>
            <p:cNvPr id="34825" name="Rectangle 25"/>
            <p:cNvSpPr>
              <a:spLocks/>
            </p:cNvSpPr>
            <p:nvPr/>
          </p:nvSpPr>
          <p:spPr bwMode="auto">
            <a:xfrm>
              <a:off x="191705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5843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diameter</a:t>
            </a:r>
            <a:r>
              <a:rPr lang="en-GB" altLang="en-US">
                <a:solidFill>
                  <a:schemeClr val="tx1"/>
                </a:solidFill>
              </a:rPr>
              <a:t> of this clock in centimetres. </a:t>
            </a:r>
          </a:p>
        </p:txBody>
      </p:sp>
      <p:grpSp>
        <p:nvGrpSpPr>
          <p:cNvPr id="35844" name="Group 8"/>
          <p:cNvGrpSpPr>
            <a:grpSpLocks/>
          </p:cNvGrpSpPr>
          <p:nvPr/>
        </p:nvGrpSpPr>
        <p:grpSpPr bwMode="auto">
          <a:xfrm>
            <a:off x="1878013" y="2116138"/>
            <a:ext cx="4987925" cy="360362"/>
            <a:chOff x="1917055" y="2879139"/>
            <a:chExt cx="4988429" cy="361593"/>
          </a:xfrm>
        </p:grpSpPr>
        <p:sp>
          <p:nvSpPr>
            <p:cNvPr id="10" name="Rectangle 9"/>
            <p:cNvSpPr/>
            <p:nvPr/>
          </p:nvSpPr>
          <p:spPr>
            <a:xfrm rot="5400000">
              <a:off x="4246350" y="581597"/>
              <a:ext cx="361593" cy="49566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850" name="Rectangle 10"/>
            <p:cNvSpPr>
              <a:spLocks/>
            </p:cNvSpPr>
            <p:nvPr/>
          </p:nvSpPr>
          <p:spPr bwMode="auto">
            <a:xfrm>
              <a:off x="597217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30cm</a:t>
              </a:r>
            </a:p>
          </p:txBody>
        </p:sp>
        <p:sp>
          <p:nvSpPr>
            <p:cNvPr id="35851" name="Rectangle 11"/>
            <p:cNvSpPr>
              <a:spLocks/>
            </p:cNvSpPr>
            <p:nvPr/>
          </p:nvSpPr>
          <p:spPr bwMode="auto">
            <a:xfrm>
              <a:off x="191705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  <p:pic>
        <p:nvPicPr>
          <p:cNvPr id="358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28900"/>
            <a:ext cx="1601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98913" y="3279775"/>
            <a:ext cx="3854450" cy="3578225"/>
            <a:chOff x="3999643" y="3279913"/>
            <a:chExt cx="3854333" cy="3578087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3999643" y="3279913"/>
              <a:ext cx="1812870" cy="1739833"/>
            </a:xfrm>
            <a:prstGeom prst="wedgeRoundRectCallout">
              <a:avLst>
                <a:gd name="adj1" fmla="val 87287"/>
                <a:gd name="adj2" fmla="val -11156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9cm</a:t>
              </a:r>
              <a:r>
                <a:rPr lang="en-GB" sz="2000" dirty="0"/>
                <a:t>.</a:t>
              </a:r>
            </a:p>
          </p:txBody>
        </p:sp>
        <p:pic>
          <p:nvPicPr>
            <p:cNvPr id="35848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217"/>
            <a:stretch>
              <a:fillRect/>
            </a:stretch>
          </p:blipFill>
          <p:spPr bwMode="auto">
            <a:xfrm>
              <a:off x="5806965" y="3279913"/>
              <a:ext cx="2047011" cy="357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6867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how much water is in the </a:t>
            </a:r>
            <a:r>
              <a:rPr lang="en-GB" altLang="en-US" b="1">
                <a:solidFill>
                  <a:schemeClr val="tx1"/>
                </a:solidFill>
              </a:rPr>
              <a:t>1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litre</a:t>
            </a:r>
            <a:r>
              <a:rPr lang="en-GB" altLang="en-US">
                <a:solidFill>
                  <a:schemeClr val="tx1"/>
                </a:solidFill>
              </a:rPr>
              <a:t> measuring jugs.</a:t>
            </a: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909638" y="1871663"/>
            <a:ext cx="7324725" cy="3114675"/>
            <a:chOff x="963829" y="1872048"/>
            <a:chExt cx="7323436" cy="3113903"/>
          </a:xfrm>
        </p:grpSpPr>
        <p:pic>
          <p:nvPicPr>
            <p:cNvPr id="3687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7" r="15517" b="54594"/>
            <a:stretch>
              <a:fillRect/>
            </a:stretch>
          </p:blipFill>
          <p:spPr bwMode="auto">
            <a:xfrm>
              <a:off x="963829" y="1872048"/>
              <a:ext cx="3344560" cy="311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7" t="48409" r="15517" b="6187"/>
            <a:stretch>
              <a:fillRect/>
            </a:stretch>
          </p:blipFill>
          <p:spPr bwMode="auto">
            <a:xfrm>
              <a:off x="4942705" y="1872048"/>
              <a:ext cx="3344560" cy="311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Estimate 500ml"/>
          <p:cNvSpPr>
            <a:spLocks/>
          </p:cNvSpPr>
          <p:nvPr/>
        </p:nvSpPr>
        <p:spPr bwMode="auto">
          <a:xfrm>
            <a:off x="1558925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500ml</a:t>
            </a:r>
          </a:p>
        </p:txBody>
      </p:sp>
      <p:sp>
        <p:nvSpPr>
          <p:cNvPr id="18" name="? 1"/>
          <p:cNvSpPr>
            <a:spLocks/>
          </p:cNvSpPr>
          <p:nvPr/>
        </p:nvSpPr>
        <p:spPr>
          <a:xfrm>
            <a:off x="2152650" y="5202238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2" name="Estimate 500ml"/>
          <p:cNvSpPr>
            <a:spLocks/>
          </p:cNvSpPr>
          <p:nvPr/>
        </p:nvSpPr>
        <p:spPr bwMode="auto">
          <a:xfrm>
            <a:off x="5573713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150ml</a:t>
            </a:r>
          </a:p>
        </p:txBody>
      </p:sp>
      <p:sp>
        <p:nvSpPr>
          <p:cNvPr id="23" name="? 1"/>
          <p:cNvSpPr>
            <a:spLocks/>
          </p:cNvSpPr>
          <p:nvPr/>
        </p:nvSpPr>
        <p:spPr>
          <a:xfrm>
            <a:off x="6167438" y="5202238"/>
            <a:ext cx="64611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7891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how much water is in the </a:t>
            </a:r>
            <a:r>
              <a:rPr lang="en-GB" altLang="en-US" b="1">
                <a:solidFill>
                  <a:schemeClr val="tx1"/>
                </a:solidFill>
              </a:rPr>
              <a:t>1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litre</a:t>
            </a:r>
            <a:r>
              <a:rPr lang="en-GB" altLang="en-US">
                <a:solidFill>
                  <a:schemeClr val="tx1"/>
                </a:solidFill>
              </a:rPr>
              <a:t> measuring jugs.</a:t>
            </a:r>
          </a:p>
        </p:txBody>
      </p:sp>
      <p:sp>
        <p:nvSpPr>
          <p:cNvPr id="21" name="Estimate 500ml"/>
          <p:cNvSpPr>
            <a:spLocks/>
          </p:cNvSpPr>
          <p:nvPr/>
        </p:nvSpPr>
        <p:spPr bwMode="auto">
          <a:xfrm>
            <a:off x="1558925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330ml</a:t>
            </a:r>
          </a:p>
        </p:txBody>
      </p:sp>
      <p:sp>
        <p:nvSpPr>
          <p:cNvPr id="18" name="? 1"/>
          <p:cNvSpPr>
            <a:spLocks/>
          </p:cNvSpPr>
          <p:nvPr/>
        </p:nvSpPr>
        <p:spPr>
          <a:xfrm>
            <a:off x="2152650" y="5202238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2" name="Estimate 500ml"/>
          <p:cNvSpPr>
            <a:spLocks/>
          </p:cNvSpPr>
          <p:nvPr/>
        </p:nvSpPr>
        <p:spPr bwMode="auto">
          <a:xfrm>
            <a:off x="5573713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100ml</a:t>
            </a:r>
          </a:p>
        </p:txBody>
      </p:sp>
      <p:sp>
        <p:nvSpPr>
          <p:cNvPr id="23" name="? 1"/>
          <p:cNvSpPr>
            <a:spLocks/>
          </p:cNvSpPr>
          <p:nvPr/>
        </p:nvSpPr>
        <p:spPr>
          <a:xfrm>
            <a:off x="6167438" y="5202238"/>
            <a:ext cx="64611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pic>
        <p:nvPicPr>
          <p:cNvPr id="378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2832" r="15640" b="54630"/>
          <a:stretch>
            <a:fillRect/>
          </a:stretch>
        </p:blipFill>
        <p:spPr bwMode="auto">
          <a:xfrm>
            <a:off x="954088" y="2068513"/>
            <a:ext cx="33321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51340" r="15640" b="6122"/>
          <a:stretch>
            <a:fillRect/>
          </a:stretch>
        </p:blipFill>
        <p:spPr bwMode="auto">
          <a:xfrm>
            <a:off x="4937125" y="2068513"/>
            <a:ext cx="33337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>
            <a:spLocks/>
          </p:cNvSpPr>
          <p:nvPr/>
        </p:nvSpPr>
        <p:spPr bwMode="auto">
          <a:xfrm>
            <a:off x="2916238" y="4841875"/>
            <a:ext cx="8604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£5.40</a:t>
            </a:r>
          </a:p>
        </p:txBody>
      </p:sp>
      <p:sp>
        <p:nvSpPr>
          <p:cNvPr id="38915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Money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8916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is a good estimate of how much money there is here?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68388" y="1754188"/>
            <a:ext cx="7007225" cy="2603500"/>
            <a:chOff x="1472167" y="1608318"/>
            <a:chExt cx="7008259" cy="2603304"/>
          </a:xfrm>
        </p:grpSpPr>
        <p:pic>
          <p:nvPicPr>
            <p:cNvPr id="3892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272" y="1621712"/>
              <a:ext cx="1170568" cy="117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121" y="2979785"/>
              <a:ext cx="1000275" cy="998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793" y="1900961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573" y="1740617"/>
              <a:ext cx="671512" cy="67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7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167" y="3040319"/>
              <a:ext cx="1170568" cy="117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8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55" y="3232879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9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481" y="2059528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974" y="1608318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1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037" y="2692728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2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944" y="3272793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3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8914" y="2479589"/>
              <a:ext cx="671512" cy="67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225675" y="2278063"/>
            <a:ext cx="5049838" cy="4579937"/>
            <a:chOff x="3083367" y="2931456"/>
            <a:chExt cx="5049316" cy="4579598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083367" y="3098131"/>
              <a:ext cx="2685772" cy="1739771"/>
            </a:xfrm>
            <a:prstGeom prst="wedgeRoundRectCallout">
              <a:avLst>
                <a:gd name="adj1" fmla="val 81948"/>
                <a:gd name="adj2" fmla="val -13080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Can you estimate how much money there was?</a:t>
              </a:r>
            </a:p>
          </p:txBody>
        </p:sp>
        <p:pic>
          <p:nvPicPr>
            <p:cNvPr id="38922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33221"/>
            <a:stretch>
              <a:fillRect/>
            </a:stretch>
          </p:blipFill>
          <p:spPr bwMode="auto">
            <a:xfrm>
              <a:off x="5245391" y="2931456"/>
              <a:ext cx="2887292" cy="4579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ounded Rectangular Callout 29"/>
          <p:cNvSpPr/>
          <p:nvPr/>
        </p:nvSpPr>
        <p:spPr>
          <a:xfrm>
            <a:off x="2073275" y="4422775"/>
            <a:ext cx="2643188" cy="1290638"/>
          </a:xfrm>
          <a:prstGeom prst="wedgeRoundRectCallout">
            <a:avLst>
              <a:gd name="adj1" fmla="val 71140"/>
              <a:gd name="adj2" fmla="val -5625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Click </a:t>
            </a:r>
            <a:r>
              <a:rPr lang="en-GB" sz="2000" b="1" dirty="0"/>
              <a:t>here</a:t>
            </a:r>
            <a:r>
              <a:rPr lang="en-GB" sz="2000" dirty="0"/>
              <a:t> to reveal the answer.</a:t>
            </a:r>
          </a:p>
        </p:txBody>
      </p:sp>
      <p:sp>
        <p:nvSpPr>
          <p:cNvPr id="10" name="CLICK HERE"/>
          <p:cNvSpPr/>
          <p:nvPr/>
        </p:nvSpPr>
        <p:spPr>
          <a:xfrm>
            <a:off x="2776538" y="4673600"/>
            <a:ext cx="873125" cy="434975"/>
          </a:xfrm>
          <a:prstGeom prst="rect">
            <a:avLst/>
          </a:prstGeom>
          <a:solidFill>
            <a:srgbClr val="00B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30" grpId="1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63650" y="2057400"/>
            <a:ext cx="6616700" cy="2365375"/>
            <a:chOff x="792473" y="2058136"/>
            <a:chExt cx="6616662" cy="2365375"/>
          </a:xfrm>
        </p:grpSpPr>
        <p:grpSp>
          <p:nvGrpSpPr>
            <p:cNvPr id="39947" name="Group 10"/>
            <p:cNvGrpSpPr>
              <a:grpSpLocks/>
            </p:cNvGrpSpPr>
            <p:nvPr/>
          </p:nvGrpSpPr>
          <p:grpSpPr bwMode="auto">
            <a:xfrm>
              <a:off x="2259285" y="2058136"/>
              <a:ext cx="5149850" cy="2365375"/>
              <a:chOff x="2267259" y="1659643"/>
              <a:chExt cx="5149529" cy="2366132"/>
            </a:xfrm>
          </p:grpSpPr>
          <p:pic>
            <p:nvPicPr>
              <p:cNvPr id="39949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964" y="1659643"/>
                <a:ext cx="1170568" cy="1171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0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0719" y="3027070"/>
                <a:ext cx="1000275" cy="998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1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5276" y="1887027"/>
                <a:ext cx="671512" cy="67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2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2677" y="1754728"/>
                <a:ext cx="783207" cy="786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3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670" y="1924603"/>
                <a:ext cx="783207" cy="786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4" name="Picture 2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2797" y="2839366"/>
                <a:ext cx="783207" cy="786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5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259" y="3100630"/>
                <a:ext cx="927055" cy="92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6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845" y="2687319"/>
                <a:ext cx="1244861" cy="1244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9948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73" y="2680608"/>
              <a:ext cx="1191622" cy="118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Rectangle 35"/>
          <p:cNvSpPr>
            <a:spLocks/>
          </p:cNvSpPr>
          <p:nvPr/>
        </p:nvSpPr>
        <p:spPr bwMode="auto">
          <a:xfrm>
            <a:off x="5183188" y="5384800"/>
            <a:ext cx="858837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£4.27</a:t>
            </a:r>
          </a:p>
        </p:txBody>
      </p:sp>
      <p:sp>
        <p:nvSpPr>
          <p:cNvPr id="39940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Money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9941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is a good estimate of how much money there is here?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336800" y="3097213"/>
            <a:ext cx="4603750" cy="3760787"/>
            <a:chOff x="2336237" y="3097115"/>
            <a:chExt cx="4604230" cy="3760885"/>
          </a:xfrm>
        </p:grpSpPr>
        <p:pic>
          <p:nvPicPr>
            <p:cNvPr id="39945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49"/>
            <a:stretch>
              <a:fillRect/>
            </a:stretch>
          </p:blipFill>
          <p:spPr bwMode="auto">
            <a:xfrm>
              <a:off x="2336237" y="3240730"/>
              <a:ext cx="1948915" cy="361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ounded Rectangular Callout 31"/>
            <p:cNvSpPr/>
            <p:nvPr/>
          </p:nvSpPr>
          <p:spPr>
            <a:xfrm>
              <a:off x="4255725" y="3097115"/>
              <a:ext cx="2684742" cy="1739945"/>
            </a:xfrm>
            <a:prstGeom prst="wedgeRoundRectCallout">
              <a:avLst>
                <a:gd name="adj1" fmla="val -69222"/>
                <a:gd name="adj2" fmla="val 24731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Can you estimate how much money there was?</a:t>
              </a:r>
            </a:p>
          </p:txBody>
        </p:sp>
      </p:grpSp>
      <p:sp>
        <p:nvSpPr>
          <p:cNvPr id="34" name="Rounded Rectangular Callout 33"/>
          <p:cNvSpPr/>
          <p:nvPr/>
        </p:nvSpPr>
        <p:spPr>
          <a:xfrm>
            <a:off x="4343400" y="4983163"/>
            <a:ext cx="2644775" cy="1290637"/>
          </a:xfrm>
          <a:prstGeom prst="wedgeRoundRectCallout">
            <a:avLst>
              <a:gd name="adj1" fmla="val -71836"/>
              <a:gd name="adj2" fmla="val -63163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Click </a:t>
            </a:r>
            <a:r>
              <a:rPr lang="en-GB" sz="2000" b="1" dirty="0"/>
              <a:t>here</a:t>
            </a:r>
            <a:r>
              <a:rPr lang="en-GB" sz="2000" dirty="0"/>
              <a:t> to reveal the answer.</a:t>
            </a:r>
          </a:p>
        </p:txBody>
      </p:sp>
      <p:sp>
        <p:nvSpPr>
          <p:cNvPr id="35" name="CLICK HERE"/>
          <p:cNvSpPr/>
          <p:nvPr/>
        </p:nvSpPr>
        <p:spPr>
          <a:xfrm>
            <a:off x="5035550" y="5265738"/>
            <a:ext cx="817563" cy="436562"/>
          </a:xfrm>
          <a:prstGeom prst="rect">
            <a:avLst/>
          </a:prstGeom>
          <a:solidFill>
            <a:srgbClr val="00B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34" grpId="1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0963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correct written form for these numerals?</a:t>
            </a:r>
          </a:p>
        </p:txBody>
      </p:sp>
      <p:sp>
        <p:nvSpPr>
          <p:cNvPr id="40964" name="Rectangle 20"/>
          <p:cNvSpPr>
            <a:spLocks/>
          </p:cNvSpPr>
          <p:nvPr/>
        </p:nvSpPr>
        <p:spPr bwMode="auto">
          <a:xfrm>
            <a:off x="3211513" y="2101850"/>
            <a:ext cx="27209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500" b="1">
                <a:solidFill>
                  <a:srgbClr val="00B050"/>
                </a:solidFill>
              </a:rPr>
              <a:t>119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ninety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nineteen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ninety-nine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/>
          </p:cNvSpPr>
          <p:nvPr/>
        </p:nvSpPr>
        <p:spPr bwMode="auto">
          <a:xfrm>
            <a:off x="755650" y="404813"/>
            <a:ext cx="76327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of Each Digit in a Three-Digit Number</a:t>
            </a:r>
          </a:p>
        </p:txBody>
      </p:sp>
      <p:sp>
        <p:nvSpPr>
          <p:cNvPr id="11267" name="Rectangle 26"/>
          <p:cNvSpPr>
            <a:spLocks/>
          </p:cNvSpPr>
          <p:nvPr/>
        </p:nvSpPr>
        <p:spPr bwMode="auto">
          <a:xfrm>
            <a:off x="755650" y="136207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down the value of the </a:t>
            </a:r>
            <a:r>
              <a:rPr lang="en-GB" altLang="en-US" b="1">
                <a:solidFill>
                  <a:srgbClr val="FF0000"/>
                </a:solidFill>
              </a:rPr>
              <a:t>red</a:t>
            </a:r>
            <a:r>
              <a:rPr lang="en-GB" altLang="en-US">
                <a:solidFill>
                  <a:schemeClr val="tx1"/>
                </a:solidFill>
              </a:rPr>
              <a:t> digit within each number.</a:t>
            </a:r>
          </a:p>
        </p:txBody>
      </p:sp>
      <p:sp>
        <p:nvSpPr>
          <p:cNvPr id="2" name="Oval 1"/>
          <p:cNvSpPr/>
          <p:nvPr/>
        </p:nvSpPr>
        <p:spPr>
          <a:xfrm>
            <a:off x="2239963" y="2005013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</a:rPr>
              <a:t>7</a:t>
            </a:r>
            <a:r>
              <a:rPr lang="en-GB" sz="2800" b="1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54" name="Oval 53"/>
          <p:cNvSpPr/>
          <p:nvPr/>
        </p:nvSpPr>
        <p:spPr>
          <a:xfrm>
            <a:off x="4003675" y="2005013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1</a:t>
            </a:r>
            <a:r>
              <a:rPr lang="en-GB" sz="2800" b="1" dirty="0">
                <a:solidFill>
                  <a:srgbClr val="FF0000"/>
                </a:solidFill>
              </a:rPr>
              <a:t>0</a:t>
            </a:r>
            <a:r>
              <a:rPr lang="en-GB" sz="28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5765800" y="2005013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20</a:t>
            </a:r>
            <a:r>
              <a:rPr lang="en-GB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4" name="Oval 73"/>
          <p:cNvSpPr/>
          <p:nvPr/>
        </p:nvSpPr>
        <p:spPr>
          <a:xfrm>
            <a:off x="2239963" y="3429000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</a:rPr>
              <a:t>3</a:t>
            </a:r>
            <a:r>
              <a:rPr lang="en-GB" sz="2800" b="1" dirty="0">
                <a:solidFill>
                  <a:sysClr val="windowText" lastClr="000000"/>
                </a:solidFill>
              </a:rPr>
              <a:t>80</a:t>
            </a:r>
          </a:p>
        </p:txBody>
      </p:sp>
      <p:sp>
        <p:nvSpPr>
          <p:cNvPr id="75" name="Oval 74"/>
          <p:cNvSpPr/>
          <p:nvPr/>
        </p:nvSpPr>
        <p:spPr>
          <a:xfrm>
            <a:off x="4003675" y="3429000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59</a:t>
            </a:r>
            <a:r>
              <a:rPr lang="en-GB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6" name="Oval 75"/>
          <p:cNvSpPr/>
          <p:nvPr/>
        </p:nvSpPr>
        <p:spPr>
          <a:xfrm>
            <a:off x="5765800" y="3429000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7</a:t>
            </a:r>
            <a:r>
              <a:rPr lang="en-GB" sz="2800" b="1" dirty="0">
                <a:solidFill>
                  <a:srgbClr val="FF0000"/>
                </a:solidFill>
              </a:rPr>
              <a:t>3</a:t>
            </a:r>
            <a:r>
              <a:rPr lang="en-GB" sz="2800" b="1" dirty="0">
                <a:solidFill>
                  <a:sysClr val="windowText" lastClr="000000"/>
                </a:solidFill>
              </a:rPr>
              <a:t>2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239963" y="4852988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1</a:t>
            </a:r>
            <a:r>
              <a:rPr lang="en-GB" sz="2800" b="1" dirty="0">
                <a:solidFill>
                  <a:srgbClr val="FF0000"/>
                </a:solidFill>
              </a:rPr>
              <a:t>1</a:t>
            </a:r>
            <a:r>
              <a:rPr lang="en-GB" sz="2800" b="1" dirty="0">
                <a:solidFill>
                  <a:schemeClr val="tx1"/>
                </a:solidFill>
              </a:rPr>
              <a:t>1</a:t>
            </a:r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003675" y="4852988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90</a:t>
            </a:r>
            <a:r>
              <a:rPr lang="en-GB" sz="2800" b="1" dirty="0">
                <a:solidFill>
                  <a:srgbClr val="FF0000"/>
                </a:solidFill>
              </a:rPr>
              <a:t>2</a:t>
            </a:r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765800" y="4852988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55</a:t>
            </a:r>
            <a:r>
              <a:rPr lang="en-GB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3" name="Oval 82"/>
          <p:cNvSpPr/>
          <p:nvPr/>
        </p:nvSpPr>
        <p:spPr>
          <a:xfrm>
            <a:off x="2239963" y="2005013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70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003675" y="2005013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0 </a:t>
            </a:r>
            <a:r>
              <a:rPr lang="en-GB" dirty="0">
                <a:solidFill>
                  <a:srgbClr val="FF0000"/>
                </a:solidFill>
                <a:latin typeface="Twinkl SemiBold" pitchFamily="2" charset="0"/>
              </a:rPr>
              <a:t>(tens)</a:t>
            </a:r>
            <a:endParaRPr lang="en-GB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765800" y="2005013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Twinkl SemiBold" pitchFamily="2" charset="0"/>
              </a:rPr>
              <a:t>(ones)</a:t>
            </a:r>
            <a:endParaRPr lang="en-GB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2239963" y="3429000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300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003675" y="3429000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1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5765800" y="3429000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30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239963" y="4852988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10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003675" y="4852988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2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5765800" y="4852988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00" b="1" dirty="0">
                <a:solidFill>
                  <a:srgbClr val="FF0000"/>
                </a:solidFill>
              </a:rPr>
              <a:t>6</a:t>
            </a:r>
            <a:r>
              <a:rPr lang="en-GB" sz="2700" b="1" dirty="0">
                <a:solidFill>
                  <a:sysClr val="windowText" lastClr="000000"/>
                </a:solidFill>
              </a:rPr>
              <a:t>40</a:t>
            </a:r>
          </a:p>
        </p:txBody>
      </p:sp>
      <p:sp>
        <p:nvSpPr>
          <p:cNvPr id="93" name="Oval 92"/>
          <p:cNvSpPr/>
          <p:nvPr/>
        </p:nvSpPr>
        <p:spPr>
          <a:xfrm>
            <a:off x="5765800" y="4852988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600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1987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correct written form for these numerals?</a:t>
            </a:r>
          </a:p>
        </p:txBody>
      </p:sp>
      <p:sp>
        <p:nvSpPr>
          <p:cNvPr id="41988" name="Rectangle 20"/>
          <p:cNvSpPr>
            <a:spLocks/>
          </p:cNvSpPr>
          <p:nvPr/>
        </p:nvSpPr>
        <p:spPr bwMode="auto">
          <a:xfrm>
            <a:off x="3211513" y="2101850"/>
            <a:ext cx="27209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500" b="1">
                <a:solidFill>
                  <a:srgbClr val="00B050"/>
                </a:solidFill>
              </a:rPr>
              <a:t>567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sixty-seven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seventy-six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sixteen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seventeen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0179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the amount on the cheque in words.</a:t>
            </a:r>
          </a:p>
        </p:txBody>
      </p:sp>
      <p:pic>
        <p:nvPicPr>
          <p:cNvPr id="501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812.24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755650" y="57753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eight hundred and twelve pounds and twenty-four pence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5299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Read the amounts in words then write the correct number in digits.</a:t>
            </a:r>
          </a:p>
        </p:txBody>
      </p:sp>
      <p:pic>
        <p:nvPicPr>
          <p:cNvPr id="5530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390.88</a:t>
            </a:r>
          </a:p>
        </p:txBody>
      </p:sp>
      <p:sp>
        <p:nvSpPr>
          <p:cNvPr id="55302" name="Rectangle 6"/>
          <p:cNvSpPr>
            <a:spLocks/>
          </p:cNvSpPr>
          <p:nvPr/>
        </p:nvSpPr>
        <p:spPr bwMode="auto">
          <a:xfrm rot="-727976">
            <a:off x="3054350" y="3241675"/>
            <a:ext cx="2638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ninety pounds and eighty-eight pence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6323" name="Rectangle 18"/>
          <p:cNvSpPr>
            <a:spLocks/>
          </p:cNvSpPr>
          <p:nvPr/>
        </p:nvSpPr>
        <p:spPr bwMode="auto">
          <a:xfrm>
            <a:off x="755650" y="112871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Can you read these numbers?</a:t>
            </a:r>
          </a:p>
        </p:txBody>
      </p:sp>
      <p:sp>
        <p:nvSpPr>
          <p:cNvPr id="56324" name="Rectangle 7"/>
          <p:cNvSpPr>
            <a:spLocks/>
          </p:cNvSpPr>
          <p:nvPr/>
        </p:nvSpPr>
        <p:spPr bwMode="auto">
          <a:xfrm>
            <a:off x="1776413" y="1766888"/>
            <a:ext cx="7143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123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234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345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567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678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898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987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303</a:t>
            </a:r>
          </a:p>
        </p:txBody>
      </p:sp>
      <p:sp>
        <p:nvSpPr>
          <p:cNvPr id="56325" name="Rectangle 8"/>
          <p:cNvSpPr>
            <a:spLocks/>
          </p:cNvSpPr>
          <p:nvPr/>
        </p:nvSpPr>
        <p:spPr bwMode="auto">
          <a:xfrm>
            <a:off x="4119563" y="1766888"/>
            <a:ext cx="9048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404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505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606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707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808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1000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111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212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313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414</a:t>
            </a:r>
          </a:p>
        </p:txBody>
      </p:sp>
      <p:sp>
        <p:nvSpPr>
          <p:cNvPr id="56326" name="Rectangle 9"/>
          <p:cNvSpPr>
            <a:spLocks/>
          </p:cNvSpPr>
          <p:nvPr/>
        </p:nvSpPr>
        <p:spPr bwMode="auto">
          <a:xfrm>
            <a:off x="6653213" y="1766888"/>
            <a:ext cx="7143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717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818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919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110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220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330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440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550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660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770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880</a:t>
            </a:r>
          </a:p>
        </p:txBody>
      </p:sp>
      <p:sp>
        <p:nvSpPr>
          <p:cNvPr id="56327" name="Rectangle 10"/>
          <p:cNvSpPr>
            <a:spLocks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Choose one number from each column and write the number in words.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7347" name="Rectangle 18"/>
          <p:cNvSpPr>
            <a:spLocks/>
          </p:cNvSpPr>
          <p:nvPr/>
        </p:nvSpPr>
        <p:spPr bwMode="auto">
          <a:xfrm>
            <a:off x="755650" y="1231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Answers to the first column:</a:t>
            </a:r>
          </a:p>
        </p:txBody>
      </p:sp>
      <p:sp>
        <p:nvSpPr>
          <p:cNvPr id="57348" name="Rectangle 7"/>
          <p:cNvSpPr>
            <a:spLocks/>
          </p:cNvSpPr>
          <p:nvPr/>
        </p:nvSpPr>
        <p:spPr bwMode="auto">
          <a:xfrm>
            <a:off x="2201863" y="1674813"/>
            <a:ext cx="474027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twenty-three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thirty-four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forty-five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fifty-six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Five hundred and sixty-seven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Six hundred and seventy-eight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ninety-eight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and eighty-seven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one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two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three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8371" name="Rectangle 18"/>
          <p:cNvSpPr>
            <a:spLocks/>
          </p:cNvSpPr>
          <p:nvPr/>
        </p:nvSpPr>
        <p:spPr bwMode="auto">
          <a:xfrm>
            <a:off x="755650" y="1231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Answers to the second column:</a:t>
            </a:r>
          </a:p>
        </p:txBody>
      </p:sp>
      <p:sp>
        <p:nvSpPr>
          <p:cNvPr id="58372" name="Rectangle 7"/>
          <p:cNvSpPr>
            <a:spLocks/>
          </p:cNvSpPr>
          <p:nvPr/>
        </p:nvSpPr>
        <p:spPr bwMode="auto">
          <a:xfrm>
            <a:off x="2201863" y="1727200"/>
            <a:ext cx="47402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four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Five hundred and five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Six hundred and six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seven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eight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and nine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thousand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eleven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twelve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thirteen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fourteen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9395" name="Rectangle 18"/>
          <p:cNvSpPr>
            <a:spLocks/>
          </p:cNvSpPr>
          <p:nvPr/>
        </p:nvSpPr>
        <p:spPr bwMode="auto">
          <a:xfrm>
            <a:off x="755650" y="1231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Answers to the third column:</a:t>
            </a:r>
          </a:p>
        </p:txBody>
      </p:sp>
      <p:sp>
        <p:nvSpPr>
          <p:cNvPr id="59396" name="Rectangle 7"/>
          <p:cNvSpPr>
            <a:spLocks/>
          </p:cNvSpPr>
          <p:nvPr/>
        </p:nvSpPr>
        <p:spPr bwMode="auto">
          <a:xfrm>
            <a:off x="2201863" y="1727200"/>
            <a:ext cx="47402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seventeen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eighteen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and nineteen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ten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twenty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thirty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forty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Five hundred and fifty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Six hundred and sixty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seventy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eighty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ranges answer"/>
          <p:cNvSpPr>
            <a:spLocks/>
          </p:cNvSpPr>
          <p:nvPr/>
        </p:nvSpPr>
        <p:spPr bwMode="auto">
          <a:xfrm>
            <a:off x="4638675" y="5194300"/>
            <a:ext cx="22034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Good estimation: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25 oranges</a:t>
            </a:r>
          </a:p>
        </p:txBody>
      </p:sp>
      <p:sp>
        <p:nvSpPr>
          <p:cNvPr id="60419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0420" name="Rectangle 18"/>
          <p:cNvSpPr>
            <a:spLocks/>
          </p:cNvSpPr>
          <p:nvPr/>
        </p:nvSpPr>
        <p:spPr bwMode="auto">
          <a:xfrm>
            <a:off x="755650" y="161131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Mrs Greggs sold 50 plums at the market. Estimate how many bananas were sold. Next, estimate how many oranges were sold. </a:t>
            </a:r>
          </a:p>
        </p:txBody>
      </p:sp>
      <p:grpSp>
        <p:nvGrpSpPr>
          <p:cNvPr id="60421" name="Group 28"/>
          <p:cNvGrpSpPr>
            <a:grpSpLocks/>
          </p:cNvGrpSpPr>
          <p:nvPr/>
        </p:nvGrpSpPr>
        <p:grpSpPr bwMode="auto">
          <a:xfrm>
            <a:off x="1666875" y="2544763"/>
            <a:ext cx="5383213" cy="2516187"/>
            <a:chOff x="2219621" y="2690759"/>
            <a:chExt cx="5383441" cy="2515358"/>
          </a:xfrm>
        </p:grpSpPr>
        <p:grpSp>
          <p:nvGrpSpPr>
            <p:cNvPr id="60425" name="Group 24"/>
            <p:cNvGrpSpPr>
              <a:grpSpLocks/>
            </p:cNvGrpSpPr>
            <p:nvPr/>
          </p:nvGrpSpPr>
          <p:grpSpPr bwMode="auto">
            <a:xfrm>
              <a:off x="2936596" y="2793126"/>
              <a:ext cx="4387149" cy="1947152"/>
              <a:chOff x="2936597" y="2793126"/>
              <a:chExt cx="2755388" cy="194715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936977" y="4030167"/>
                <a:ext cx="688987" cy="70937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625964" y="3304918"/>
                <a:ext cx="688986" cy="143462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314950" y="4376128"/>
                <a:ext cx="687989" cy="3634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02939" y="2793912"/>
                <a:ext cx="688987" cy="1945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2934026" y="2690759"/>
              <a:ext cx="0" cy="20487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921326" y="4730024"/>
              <a:ext cx="447058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786383" y="4030168"/>
              <a:ext cx="14764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29" name="Rectangle 21"/>
            <p:cNvSpPr>
              <a:spLocks/>
            </p:cNvSpPr>
            <p:nvPr/>
          </p:nvSpPr>
          <p:spPr bwMode="auto">
            <a:xfrm>
              <a:off x="2219621" y="3782700"/>
              <a:ext cx="565100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60430" name="Rectangle 22"/>
            <p:cNvSpPr>
              <a:spLocks/>
            </p:cNvSpPr>
            <p:nvPr/>
          </p:nvSpPr>
          <p:spPr bwMode="auto">
            <a:xfrm>
              <a:off x="3051585" y="4741786"/>
              <a:ext cx="86227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plums</a:t>
              </a:r>
            </a:p>
          </p:txBody>
        </p:sp>
        <p:sp>
          <p:nvSpPr>
            <p:cNvPr id="60431" name="Rectangle 25"/>
            <p:cNvSpPr>
              <a:spLocks/>
            </p:cNvSpPr>
            <p:nvPr/>
          </p:nvSpPr>
          <p:spPr bwMode="auto">
            <a:xfrm>
              <a:off x="3749532" y="4741786"/>
              <a:ext cx="165995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strawberries</a:t>
              </a:r>
            </a:p>
          </p:txBody>
        </p:sp>
        <p:sp>
          <p:nvSpPr>
            <p:cNvPr id="60432" name="Rectangle 26"/>
            <p:cNvSpPr>
              <a:spLocks/>
            </p:cNvSpPr>
            <p:nvPr/>
          </p:nvSpPr>
          <p:spPr bwMode="auto">
            <a:xfrm>
              <a:off x="4846319" y="4741786"/>
              <a:ext cx="165995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oranges</a:t>
              </a:r>
            </a:p>
          </p:txBody>
        </p:sp>
        <p:sp>
          <p:nvSpPr>
            <p:cNvPr id="60433" name="Rectangle 27"/>
            <p:cNvSpPr>
              <a:spLocks/>
            </p:cNvSpPr>
            <p:nvPr/>
          </p:nvSpPr>
          <p:spPr bwMode="auto">
            <a:xfrm>
              <a:off x="5943106" y="4741786"/>
              <a:ext cx="165995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bananas</a:t>
              </a:r>
            </a:p>
          </p:txBody>
        </p:sp>
      </p:grpSp>
      <p:sp>
        <p:nvSpPr>
          <p:cNvPr id="36" name="bananas answer"/>
          <p:cNvSpPr>
            <a:spLocks/>
          </p:cNvSpPr>
          <p:nvPr/>
        </p:nvSpPr>
        <p:spPr bwMode="auto">
          <a:xfrm>
            <a:off x="2301875" y="5207000"/>
            <a:ext cx="2203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Good estimation: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150 bananas</a:t>
            </a:r>
          </a:p>
        </p:txBody>
      </p:sp>
      <p:sp>
        <p:nvSpPr>
          <p:cNvPr id="30" name="How many bananas?"/>
          <p:cNvSpPr>
            <a:spLocks/>
          </p:cNvSpPr>
          <p:nvPr/>
        </p:nvSpPr>
        <p:spPr bwMode="auto">
          <a:xfrm>
            <a:off x="2714625" y="5207000"/>
            <a:ext cx="1377950" cy="7715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 SemiBold" pitchFamily="2" charset="0"/>
              </a:rPr>
              <a:t>How many bananas?</a:t>
            </a:r>
          </a:p>
        </p:txBody>
      </p:sp>
      <p:sp>
        <p:nvSpPr>
          <p:cNvPr id="32" name="How many oranges?"/>
          <p:cNvSpPr>
            <a:spLocks/>
          </p:cNvSpPr>
          <p:nvPr/>
        </p:nvSpPr>
        <p:spPr bwMode="auto">
          <a:xfrm>
            <a:off x="5051425" y="5207000"/>
            <a:ext cx="1377950" cy="771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 SemiBold" pitchFamily="2" charset="0"/>
              </a:rPr>
              <a:t>How many oranges?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0" grpId="0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3491" name="Rectangle 18"/>
          <p:cNvSpPr>
            <a:spLocks/>
          </p:cNvSpPr>
          <p:nvPr/>
        </p:nvSpPr>
        <p:spPr bwMode="auto">
          <a:xfrm>
            <a:off x="755650" y="161131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Jamie wins a prize. He can choose prize box 1, 2 or 3.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should he choose?</a:t>
            </a:r>
          </a:p>
        </p:txBody>
      </p:sp>
      <p:pic>
        <p:nvPicPr>
          <p:cNvPr id="634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097213"/>
            <a:ext cx="15541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097213"/>
            <a:ext cx="1498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3097213"/>
            <a:ext cx="18970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11"/>
          <p:cNvSpPr>
            <a:spLocks/>
          </p:cNvSpPr>
          <p:nvPr/>
        </p:nvSpPr>
        <p:spPr bwMode="auto">
          <a:xfrm>
            <a:off x="1176338" y="4784725"/>
            <a:ext cx="14430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£336.68</a:t>
            </a:r>
          </a:p>
        </p:txBody>
      </p:sp>
      <p:sp>
        <p:nvSpPr>
          <p:cNvPr id="63496" name="Rectangle 12"/>
          <p:cNvSpPr>
            <a:spLocks/>
          </p:cNvSpPr>
          <p:nvPr/>
        </p:nvSpPr>
        <p:spPr bwMode="auto">
          <a:xfrm>
            <a:off x="3851275" y="4784725"/>
            <a:ext cx="14414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£363.86</a:t>
            </a:r>
          </a:p>
        </p:txBody>
      </p:sp>
      <p:sp>
        <p:nvSpPr>
          <p:cNvPr id="63497" name="Rectangle 13"/>
          <p:cNvSpPr>
            <a:spLocks/>
          </p:cNvSpPr>
          <p:nvPr/>
        </p:nvSpPr>
        <p:spPr bwMode="auto">
          <a:xfrm>
            <a:off x="6524625" y="4784725"/>
            <a:ext cx="144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£336.86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938" y="5597525"/>
            <a:ext cx="5572125" cy="49530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Why is that one better than the other two boxes?</a:t>
            </a:r>
          </a:p>
        </p:txBody>
      </p:sp>
      <p:sp>
        <p:nvSpPr>
          <p:cNvPr id="63499" name="Rectangle 11"/>
          <p:cNvSpPr>
            <a:spLocks/>
          </p:cNvSpPr>
          <p:nvPr/>
        </p:nvSpPr>
        <p:spPr bwMode="auto">
          <a:xfrm>
            <a:off x="1176338" y="2452688"/>
            <a:ext cx="14430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3500" name="Rectangle 11"/>
          <p:cNvSpPr>
            <a:spLocks/>
          </p:cNvSpPr>
          <p:nvPr/>
        </p:nvSpPr>
        <p:spPr bwMode="auto">
          <a:xfrm>
            <a:off x="3822700" y="2452688"/>
            <a:ext cx="144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3501" name="Rectangle 12"/>
          <p:cNvSpPr>
            <a:spLocks/>
          </p:cNvSpPr>
          <p:nvPr/>
        </p:nvSpPr>
        <p:spPr bwMode="auto">
          <a:xfrm>
            <a:off x="6524625" y="2452688"/>
            <a:ext cx="144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4515" name="Rectangle 18"/>
          <p:cNvSpPr>
            <a:spLocks/>
          </p:cNvSpPr>
          <p:nvPr/>
        </p:nvSpPr>
        <p:spPr bwMode="auto">
          <a:xfrm>
            <a:off x="755650" y="1524000"/>
            <a:ext cx="76327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Zain needs to cut a 44cm piece from this 2m length of wood, but he’s lost his tape measure to measure it out accurately.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where he will need to saw the wood. </a:t>
            </a:r>
          </a:p>
        </p:txBody>
      </p:sp>
      <p:pic>
        <p:nvPicPr>
          <p:cNvPr id="6451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1" r="11276"/>
          <a:stretch>
            <a:fillRect/>
          </a:stretch>
        </p:blipFill>
        <p:spPr bwMode="auto">
          <a:xfrm>
            <a:off x="1530350" y="3565525"/>
            <a:ext cx="60833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789238" y="2940050"/>
            <a:ext cx="0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/>
          </p:cNvSpPr>
          <p:nvPr/>
        </p:nvSpPr>
        <p:spPr bwMode="auto">
          <a:xfrm>
            <a:off x="755650" y="549275"/>
            <a:ext cx="7632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 of Each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Digit in a Three-Digit Number Reasoning Challenge</a:t>
            </a: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9"/>
          <a:stretch>
            <a:fillRect/>
          </a:stretch>
        </p:blipFill>
        <p:spPr bwMode="auto">
          <a:xfrm>
            <a:off x="4940300" y="2001838"/>
            <a:ext cx="288766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489075" y="2062163"/>
            <a:ext cx="2908300" cy="1868487"/>
          </a:xfrm>
          <a:prstGeom prst="wedgeRoundRectCallout">
            <a:avLst>
              <a:gd name="adj1" fmla="val 86190"/>
              <a:gd name="adj2" fmla="val -1458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Which is greater - </a:t>
            </a:r>
            <a:r>
              <a:rPr lang="en-GB" sz="2000" b="1" dirty="0"/>
              <a:t>908</a:t>
            </a:r>
            <a:r>
              <a:rPr lang="en-GB" sz="2000" dirty="0"/>
              <a:t> or </a:t>
            </a:r>
            <a:r>
              <a:rPr lang="en-GB" sz="2000" b="1" dirty="0"/>
              <a:t>809</a:t>
            </a:r>
            <a:r>
              <a:rPr lang="en-GB" sz="2000" dirty="0"/>
              <a:t>?</a:t>
            </a:r>
          </a:p>
        </p:txBody>
      </p:sp>
      <p:sp>
        <p:nvSpPr>
          <p:cNvPr id="60" name="Rounded Rectangular Callout 59"/>
          <p:cNvSpPr/>
          <p:nvPr/>
        </p:nvSpPr>
        <p:spPr>
          <a:xfrm>
            <a:off x="2198688" y="4205288"/>
            <a:ext cx="2295525" cy="1290637"/>
          </a:xfrm>
          <a:prstGeom prst="wedgeRoundRectCallout">
            <a:avLst>
              <a:gd name="adj1" fmla="val 71140"/>
              <a:gd name="adj2" fmla="val -5625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Convince me that your answer is correct.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5539" name="Rectangle 18"/>
          <p:cNvSpPr>
            <a:spLocks/>
          </p:cNvSpPr>
          <p:nvPr/>
        </p:nvSpPr>
        <p:spPr bwMode="auto">
          <a:xfrm>
            <a:off x="755650" y="15890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Cody’s height in metres and centimetres. </a:t>
            </a:r>
          </a:p>
        </p:txBody>
      </p:sp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3360738" y="2187575"/>
            <a:ext cx="1549400" cy="3910013"/>
            <a:chOff x="1320996" y="2187723"/>
            <a:chExt cx="1549449" cy="3909216"/>
          </a:xfrm>
        </p:grpSpPr>
        <p:grpSp>
          <p:nvGrpSpPr>
            <p:cNvPr id="65542" name="Group 7"/>
            <p:cNvGrpSpPr>
              <a:grpSpLocks/>
            </p:cNvGrpSpPr>
            <p:nvPr/>
          </p:nvGrpSpPr>
          <p:grpSpPr bwMode="auto">
            <a:xfrm>
              <a:off x="1320996" y="2187723"/>
              <a:ext cx="738540" cy="3905102"/>
              <a:chOff x="2420965" y="2057139"/>
              <a:chExt cx="905731" cy="390510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20965" y="2057139"/>
                <a:ext cx="905326" cy="39044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5545" name="Rectangle 9"/>
              <p:cNvSpPr>
                <a:spLocks/>
              </p:cNvSpPr>
              <p:nvPr/>
            </p:nvSpPr>
            <p:spPr bwMode="auto">
              <a:xfrm>
                <a:off x="2420966" y="2074231"/>
                <a:ext cx="905730" cy="30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2m</a:t>
                </a:r>
              </a:p>
            </p:txBody>
          </p:sp>
          <p:sp>
            <p:nvSpPr>
              <p:cNvPr id="65546" name="Rectangle 10"/>
              <p:cNvSpPr>
                <a:spLocks/>
              </p:cNvSpPr>
              <p:nvPr/>
            </p:nvSpPr>
            <p:spPr bwMode="auto">
              <a:xfrm>
                <a:off x="2420966" y="5647173"/>
                <a:ext cx="905730" cy="30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0m</a:t>
                </a:r>
              </a:p>
            </p:txBody>
          </p:sp>
        </p:grpSp>
        <p:pic>
          <p:nvPicPr>
            <p:cNvPr id="65543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69" y="3948128"/>
              <a:ext cx="674176" cy="214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/>
          </p:cNvSpPr>
          <p:nvPr/>
        </p:nvSpPr>
        <p:spPr bwMode="auto">
          <a:xfrm>
            <a:off x="5357813" y="2824163"/>
            <a:ext cx="1965325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1m 10cm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/>
          </p:cNvSpPr>
          <p:nvPr/>
        </p:nvSpPr>
        <p:spPr bwMode="auto">
          <a:xfrm>
            <a:off x="755650" y="549275"/>
            <a:ext cx="7632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 of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Each Digit in a Three-Digit Number</a:t>
            </a:r>
          </a:p>
        </p:txBody>
      </p:sp>
      <p:sp>
        <p:nvSpPr>
          <p:cNvPr id="13315" name="Rectangle 6"/>
          <p:cNvSpPr>
            <a:spLocks/>
          </p:cNvSpPr>
          <p:nvPr/>
        </p:nvSpPr>
        <p:spPr bwMode="auto">
          <a:xfrm>
            <a:off x="755650" y="1506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Partition these numbers into hundreds, tens and ones.</a:t>
            </a:r>
          </a:p>
        </p:txBody>
      </p:sp>
      <p:sp>
        <p:nvSpPr>
          <p:cNvPr id="4" name="Oval 3"/>
          <p:cNvSpPr/>
          <p:nvPr/>
        </p:nvSpPr>
        <p:spPr>
          <a:xfrm>
            <a:off x="1401763" y="2209800"/>
            <a:ext cx="1165225" cy="1165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208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4375" y="3495675"/>
            <a:ext cx="0" cy="70167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7775" y="3325813"/>
            <a:ext cx="330200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20775" y="3325813"/>
            <a:ext cx="331788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/>
          </p:cNvSpPr>
          <p:nvPr/>
        </p:nvSpPr>
        <p:spPr>
          <a:xfrm>
            <a:off x="755650" y="4108450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755650" y="4108450"/>
            <a:ext cx="646113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200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1660525" y="435610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1660525" y="435610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0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570163" y="410845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2570163" y="410845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8</a:t>
            </a:r>
          </a:p>
        </p:txBody>
      </p:sp>
      <p:sp>
        <p:nvSpPr>
          <p:cNvPr id="39" name="Oval 38"/>
          <p:cNvSpPr/>
          <p:nvPr/>
        </p:nvSpPr>
        <p:spPr>
          <a:xfrm>
            <a:off x="3989388" y="3190875"/>
            <a:ext cx="1165225" cy="1165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319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72000" y="4478338"/>
            <a:ext cx="0" cy="70008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103813" y="4306888"/>
            <a:ext cx="331787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708400" y="4306888"/>
            <a:ext cx="331788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/>
          </p:cNvSpPr>
          <p:nvPr/>
        </p:nvSpPr>
        <p:spPr>
          <a:xfrm>
            <a:off x="3343275" y="5089525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4" name="Rectangle 43"/>
          <p:cNvSpPr>
            <a:spLocks/>
          </p:cNvSpPr>
          <p:nvPr/>
        </p:nvSpPr>
        <p:spPr>
          <a:xfrm>
            <a:off x="3343275" y="5089525"/>
            <a:ext cx="646113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300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4248150" y="5337175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4248150" y="5337175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10</a:t>
            </a:r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5157788" y="5089525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5157788" y="5089525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9</a:t>
            </a:r>
          </a:p>
        </p:txBody>
      </p:sp>
      <p:sp>
        <p:nvSpPr>
          <p:cNvPr id="59" name="Oval 58"/>
          <p:cNvSpPr/>
          <p:nvPr/>
        </p:nvSpPr>
        <p:spPr>
          <a:xfrm>
            <a:off x="6577013" y="2209800"/>
            <a:ext cx="1165225" cy="1165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567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159625" y="3495675"/>
            <a:ext cx="0" cy="70167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691438" y="3325813"/>
            <a:ext cx="331787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6296025" y="3325813"/>
            <a:ext cx="330200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/>
        </p:nvSpPr>
        <p:spPr>
          <a:xfrm>
            <a:off x="5930900" y="4108450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5" name="Rectangle 64"/>
          <p:cNvSpPr>
            <a:spLocks/>
          </p:cNvSpPr>
          <p:nvPr/>
        </p:nvSpPr>
        <p:spPr>
          <a:xfrm>
            <a:off x="5930900" y="4108450"/>
            <a:ext cx="646113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500</a:t>
            </a: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6835775" y="435610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7" name="Rectangle 66"/>
          <p:cNvSpPr>
            <a:spLocks/>
          </p:cNvSpPr>
          <p:nvPr/>
        </p:nvSpPr>
        <p:spPr>
          <a:xfrm>
            <a:off x="6835775" y="435610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60</a:t>
            </a: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7745413" y="410845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7745413" y="410845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44" grpId="0" animBg="1"/>
      <p:bldP spid="46" grpId="0" animBg="1"/>
      <p:bldP spid="48" grpId="0" animBg="1"/>
      <p:bldP spid="65" grpId="0" animBg="1"/>
      <p:bldP spid="67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/>
          </p:cNvSpPr>
          <p:nvPr/>
        </p:nvSpPr>
        <p:spPr bwMode="auto">
          <a:xfrm>
            <a:off x="755650" y="549275"/>
            <a:ext cx="7632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 of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Each Digit in a Three-Digit Number</a:t>
            </a:r>
          </a:p>
        </p:txBody>
      </p:sp>
      <p:sp>
        <p:nvSpPr>
          <p:cNvPr id="14339" name="Rectangle 6"/>
          <p:cNvSpPr>
            <a:spLocks/>
          </p:cNvSpPr>
          <p:nvPr/>
        </p:nvSpPr>
        <p:spPr bwMode="auto">
          <a:xfrm>
            <a:off x="755650" y="1506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Partition </a:t>
            </a:r>
            <a:r>
              <a:rPr lang="en-GB" altLang="en-US" dirty="0">
                <a:solidFill>
                  <a:schemeClr val="tx1"/>
                </a:solidFill>
              </a:rPr>
              <a:t>these numbers into hundreds, tens and ones.</a:t>
            </a:r>
          </a:p>
        </p:txBody>
      </p:sp>
      <p:sp>
        <p:nvSpPr>
          <p:cNvPr id="4" name="Oval 3"/>
          <p:cNvSpPr/>
          <p:nvPr/>
        </p:nvSpPr>
        <p:spPr>
          <a:xfrm>
            <a:off x="1401763" y="2209800"/>
            <a:ext cx="1165225" cy="11652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782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4375" y="3495675"/>
            <a:ext cx="0" cy="701675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7775" y="3325813"/>
            <a:ext cx="330200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20775" y="3325813"/>
            <a:ext cx="331788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/>
          </p:cNvSpPr>
          <p:nvPr/>
        </p:nvSpPr>
        <p:spPr>
          <a:xfrm>
            <a:off x="755650" y="4108450"/>
            <a:ext cx="646113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755650" y="4108450"/>
            <a:ext cx="646113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700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1660525" y="435610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1660525" y="435610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570163" y="410845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 bwMode="auto">
          <a:xfrm>
            <a:off x="2570163" y="410845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3989388" y="3190875"/>
            <a:ext cx="1165225" cy="11652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814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72000" y="4478338"/>
            <a:ext cx="0" cy="700087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103813" y="4306888"/>
            <a:ext cx="331787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708400" y="4306888"/>
            <a:ext cx="331788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/>
          </p:cNvSpPr>
          <p:nvPr/>
        </p:nvSpPr>
        <p:spPr>
          <a:xfrm>
            <a:off x="3343275" y="5089525"/>
            <a:ext cx="646113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4" name="Rectangle 43"/>
          <p:cNvSpPr>
            <a:spLocks/>
          </p:cNvSpPr>
          <p:nvPr/>
        </p:nvSpPr>
        <p:spPr bwMode="auto">
          <a:xfrm>
            <a:off x="3343275" y="5089525"/>
            <a:ext cx="646113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800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4248150" y="5337175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 bwMode="auto">
          <a:xfrm>
            <a:off x="4248150" y="5337175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5157788" y="5089525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 bwMode="auto">
          <a:xfrm>
            <a:off x="5157788" y="5089525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Oval 58"/>
          <p:cNvSpPr/>
          <p:nvPr/>
        </p:nvSpPr>
        <p:spPr>
          <a:xfrm>
            <a:off x="6577013" y="2209800"/>
            <a:ext cx="1165225" cy="11652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999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159625" y="3495675"/>
            <a:ext cx="0" cy="701675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691438" y="3325813"/>
            <a:ext cx="331787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6296025" y="3325813"/>
            <a:ext cx="330200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/>
        </p:nvSpPr>
        <p:spPr>
          <a:xfrm>
            <a:off x="5930900" y="4108450"/>
            <a:ext cx="646113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5" name="Rectangle 64"/>
          <p:cNvSpPr>
            <a:spLocks/>
          </p:cNvSpPr>
          <p:nvPr/>
        </p:nvSpPr>
        <p:spPr bwMode="auto">
          <a:xfrm>
            <a:off x="5930900" y="4108450"/>
            <a:ext cx="646113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900</a:t>
            </a: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6835775" y="435610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7" name="Rectangle 66"/>
          <p:cNvSpPr>
            <a:spLocks/>
          </p:cNvSpPr>
          <p:nvPr/>
        </p:nvSpPr>
        <p:spPr bwMode="auto">
          <a:xfrm>
            <a:off x="6835775" y="435610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90</a:t>
            </a: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7745413" y="410845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9" name="Rectangle 68"/>
          <p:cNvSpPr>
            <a:spLocks/>
          </p:cNvSpPr>
          <p:nvPr/>
        </p:nvSpPr>
        <p:spPr bwMode="auto">
          <a:xfrm>
            <a:off x="7745413" y="410845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44" grpId="0" animBg="1"/>
      <p:bldP spid="46" grpId="0" animBg="1"/>
      <p:bldP spid="48" grpId="0" animBg="1"/>
      <p:bldP spid="65" grpId="0" animBg="1"/>
      <p:bldP spid="67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/>
          </p:cNvSpPr>
          <p:nvPr/>
        </p:nvSpPr>
        <p:spPr bwMode="auto">
          <a:xfrm>
            <a:off x="755650" y="703263"/>
            <a:ext cx="76327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Compare Numbers up to 1000</a:t>
            </a:r>
          </a:p>
        </p:txBody>
      </p:sp>
      <p:sp>
        <p:nvSpPr>
          <p:cNvPr id="15363" name="Rectangle 6"/>
          <p:cNvSpPr>
            <a:spLocks/>
          </p:cNvSpPr>
          <p:nvPr/>
        </p:nvSpPr>
        <p:spPr bwMode="auto">
          <a:xfrm>
            <a:off x="755650" y="1352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Look at this example. The symbol tells us that 77 is greater than 70.</a:t>
            </a:r>
          </a:p>
        </p:txBody>
      </p:sp>
      <p:sp>
        <p:nvSpPr>
          <p:cNvPr id="15364" name="Rectangle 33"/>
          <p:cNvSpPr>
            <a:spLocks/>
          </p:cNvSpPr>
          <p:nvPr/>
        </p:nvSpPr>
        <p:spPr bwMode="auto">
          <a:xfrm>
            <a:off x="3617913" y="2001838"/>
            <a:ext cx="6762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77</a:t>
            </a:r>
          </a:p>
        </p:txBody>
      </p:sp>
      <p:sp>
        <p:nvSpPr>
          <p:cNvPr id="15365" name="Rectangle 36"/>
          <p:cNvSpPr>
            <a:spLocks/>
          </p:cNvSpPr>
          <p:nvPr/>
        </p:nvSpPr>
        <p:spPr bwMode="auto">
          <a:xfrm>
            <a:off x="4324350" y="2001838"/>
            <a:ext cx="504825" cy="4937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15366" name="Rectangle 37"/>
          <p:cNvSpPr>
            <a:spLocks/>
          </p:cNvSpPr>
          <p:nvPr/>
        </p:nvSpPr>
        <p:spPr bwMode="auto">
          <a:xfrm>
            <a:off x="4859338" y="2001838"/>
            <a:ext cx="6762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5367" name="Rectangle 48"/>
          <p:cNvSpPr>
            <a:spLocks/>
          </p:cNvSpPr>
          <p:nvPr/>
        </p:nvSpPr>
        <p:spPr bwMode="auto">
          <a:xfrm>
            <a:off x="755650" y="2649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Now write the correct sign (&lt;  &gt;) to compare each set of numbers.</a:t>
            </a:r>
          </a:p>
        </p:txBody>
      </p:sp>
      <p:grpSp>
        <p:nvGrpSpPr>
          <p:cNvPr id="15368" name="Group 2"/>
          <p:cNvGrpSpPr>
            <a:grpSpLocks/>
          </p:cNvGrpSpPr>
          <p:nvPr/>
        </p:nvGrpSpPr>
        <p:grpSpPr bwMode="auto">
          <a:xfrm>
            <a:off x="2012950" y="3525838"/>
            <a:ext cx="1917700" cy="495300"/>
            <a:chOff x="1459149" y="3700594"/>
            <a:chExt cx="1916349" cy="495108"/>
          </a:xfrm>
        </p:grpSpPr>
        <p:sp>
          <p:nvSpPr>
            <p:cNvPr id="15395" name="Rectangle 49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330</a:t>
              </a:r>
            </a:p>
          </p:txBody>
        </p:sp>
        <p:sp>
          <p:nvSpPr>
            <p:cNvPr id="51" name="Rectangle 50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97" name="Rectangle 51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303</a:t>
              </a:r>
            </a:p>
          </p:txBody>
        </p:sp>
      </p:grpSp>
      <p:grpSp>
        <p:nvGrpSpPr>
          <p:cNvPr id="15369" name="Group 52"/>
          <p:cNvGrpSpPr>
            <a:grpSpLocks/>
          </p:cNvGrpSpPr>
          <p:nvPr/>
        </p:nvGrpSpPr>
        <p:grpSpPr bwMode="auto">
          <a:xfrm>
            <a:off x="2012950" y="4405313"/>
            <a:ext cx="1917700" cy="495300"/>
            <a:chOff x="1459149" y="3700594"/>
            <a:chExt cx="1916349" cy="495108"/>
          </a:xfrm>
        </p:grpSpPr>
        <p:sp>
          <p:nvSpPr>
            <p:cNvPr id="15392" name="Rectangle 53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99</a:t>
              </a:r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94" name="Rectangle 55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199</a:t>
              </a:r>
            </a:p>
          </p:txBody>
        </p:sp>
      </p:grpSp>
      <p:grpSp>
        <p:nvGrpSpPr>
          <p:cNvPr id="15370" name="Group 56"/>
          <p:cNvGrpSpPr>
            <a:grpSpLocks/>
          </p:cNvGrpSpPr>
          <p:nvPr/>
        </p:nvGrpSpPr>
        <p:grpSpPr bwMode="auto">
          <a:xfrm>
            <a:off x="2012950" y="5286375"/>
            <a:ext cx="1917700" cy="495300"/>
            <a:chOff x="1459149" y="3700594"/>
            <a:chExt cx="1916349" cy="495108"/>
          </a:xfrm>
        </p:grpSpPr>
        <p:sp>
          <p:nvSpPr>
            <p:cNvPr id="15389" name="Rectangle 57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431</a:t>
              </a:r>
            </a:p>
          </p:txBody>
        </p:sp>
        <p:sp>
          <p:nvSpPr>
            <p:cNvPr id="60" name="Rectangle 59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91" name="Rectangle 69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341</a:t>
              </a:r>
            </a:p>
          </p:txBody>
        </p:sp>
      </p:grpSp>
      <p:grpSp>
        <p:nvGrpSpPr>
          <p:cNvPr id="15371" name="Group 70"/>
          <p:cNvGrpSpPr>
            <a:grpSpLocks/>
          </p:cNvGrpSpPr>
          <p:nvPr/>
        </p:nvGrpSpPr>
        <p:grpSpPr bwMode="auto">
          <a:xfrm>
            <a:off x="5213350" y="3525838"/>
            <a:ext cx="1917700" cy="495300"/>
            <a:chOff x="1459149" y="3700594"/>
            <a:chExt cx="1916349" cy="495108"/>
          </a:xfrm>
        </p:grpSpPr>
        <p:sp>
          <p:nvSpPr>
            <p:cNvPr id="15386" name="Rectangle 71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717</a:t>
              </a:r>
            </a:p>
          </p:txBody>
        </p:sp>
        <p:sp>
          <p:nvSpPr>
            <p:cNvPr id="73" name="Rectangle 72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88" name="Rectangle 73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771</a:t>
              </a:r>
            </a:p>
          </p:txBody>
        </p:sp>
      </p:grpSp>
      <p:grpSp>
        <p:nvGrpSpPr>
          <p:cNvPr id="15372" name="Group 74"/>
          <p:cNvGrpSpPr>
            <a:grpSpLocks/>
          </p:cNvGrpSpPr>
          <p:nvPr/>
        </p:nvGrpSpPr>
        <p:grpSpPr bwMode="auto">
          <a:xfrm>
            <a:off x="5213350" y="4405313"/>
            <a:ext cx="1917700" cy="495300"/>
            <a:chOff x="1459149" y="3700594"/>
            <a:chExt cx="1916349" cy="495108"/>
          </a:xfrm>
        </p:grpSpPr>
        <p:sp>
          <p:nvSpPr>
            <p:cNvPr id="15383" name="Rectangle 75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809</a:t>
              </a:r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85" name="Rectangle 77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890</a:t>
              </a:r>
            </a:p>
          </p:txBody>
        </p:sp>
      </p:grpSp>
      <p:grpSp>
        <p:nvGrpSpPr>
          <p:cNvPr id="15373" name="Group 78"/>
          <p:cNvGrpSpPr>
            <a:grpSpLocks/>
          </p:cNvGrpSpPr>
          <p:nvPr/>
        </p:nvGrpSpPr>
        <p:grpSpPr bwMode="auto">
          <a:xfrm>
            <a:off x="5213350" y="5286375"/>
            <a:ext cx="1917700" cy="495300"/>
            <a:chOff x="1459149" y="3700594"/>
            <a:chExt cx="1916349" cy="495108"/>
          </a:xfrm>
        </p:grpSpPr>
        <p:sp>
          <p:nvSpPr>
            <p:cNvPr id="15380" name="Rectangle 79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654</a:t>
              </a: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82" name="Rectangle 81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653</a:t>
              </a:r>
            </a:p>
          </p:txBody>
        </p:sp>
      </p:grpSp>
      <p:sp>
        <p:nvSpPr>
          <p:cNvPr id="83" name="Rectangle 82"/>
          <p:cNvSpPr>
            <a:spLocks/>
          </p:cNvSpPr>
          <p:nvPr/>
        </p:nvSpPr>
        <p:spPr bwMode="auto">
          <a:xfrm>
            <a:off x="2719388" y="3525838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4" name="Rectangle 83"/>
          <p:cNvSpPr>
            <a:spLocks/>
          </p:cNvSpPr>
          <p:nvPr/>
        </p:nvSpPr>
        <p:spPr bwMode="auto">
          <a:xfrm>
            <a:off x="2719388" y="4400550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5" name="Rectangle 84"/>
          <p:cNvSpPr>
            <a:spLocks/>
          </p:cNvSpPr>
          <p:nvPr/>
        </p:nvSpPr>
        <p:spPr bwMode="auto">
          <a:xfrm>
            <a:off x="2719388" y="5286375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6" name="Rectangle 85"/>
          <p:cNvSpPr>
            <a:spLocks/>
          </p:cNvSpPr>
          <p:nvPr/>
        </p:nvSpPr>
        <p:spPr bwMode="auto">
          <a:xfrm>
            <a:off x="5919788" y="3525838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7" name="Rectangle 86"/>
          <p:cNvSpPr>
            <a:spLocks/>
          </p:cNvSpPr>
          <p:nvPr/>
        </p:nvSpPr>
        <p:spPr bwMode="auto">
          <a:xfrm>
            <a:off x="5919788" y="4408488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8" name="Rectangle 87"/>
          <p:cNvSpPr>
            <a:spLocks/>
          </p:cNvSpPr>
          <p:nvPr/>
        </p:nvSpPr>
        <p:spPr bwMode="auto">
          <a:xfrm>
            <a:off x="5919788" y="5286375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/>
          </p:cNvSpPr>
          <p:nvPr/>
        </p:nvSpPr>
        <p:spPr bwMode="auto">
          <a:xfrm>
            <a:off x="755650" y="585788"/>
            <a:ext cx="7632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Compare Numbers up to 1000 Reasoning Challenge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489075" y="2157413"/>
            <a:ext cx="2908300" cy="1866900"/>
          </a:xfrm>
          <a:prstGeom prst="wedgeRoundRectCallout">
            <a:avLst>
              <a:gd name="adj1" fmla="val 86190"/>
              <a:gd name="adj2" fmla="val -1458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Convince me that I’ve made a mistake.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187 &gt; 781</a:t>
            </a:r>
            <a:endParaRPr lang="en-GB" sz="2000" dirty="0"/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>
            <a:fillRect/>
          </a:stretch>
        </p:blipFill>
        <p:spPr bwMode="auto">
          <a:xfrm>
            <a:off x="5340350" y="1816100"/>
            <a:ext cx="22256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/>
          </p:cNvSpPr>
          <p:nvPr/>
        </p:nvSpPr>
        <p:spPr bwMode="auto">
          <a:xfrm>
            <a:off x="755650" y="555625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Order Numbers up to 1000</a:t>
            </a:r>
          </a:p>
        </p:txBody>
      </p:sp>
      <p:sp>
        <p:nvSpPr>
          <p:cNvPr id="17411" name="Rectangle 6"/>
          <p:cNvSpPr>
            <a:spLocks/>
          </p:cNvSpPr>
          <p:nvPr/>
        </p:nvSpPr>
        <p:spPr bwMode="auto">
          <a:xfrm>
            <a:off x="755650" y="1193800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Order these numbers from smallest to largest.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best way to start ordering numbers?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73163" y="2392363"/>
            <a:ext cx="6797675" cy="2784475"/>
            <a:chOff x="1173664" y="2389199"/>
            <a:chExt cx="6796671" cy="2784518"/>
          </a:xfrm>
        </p:grpSpPr>
        <p:sp>
          <p:nvSpPr>
            <p:cNvPr id="8" name="Oval 7"/>
            <p:cNvSpPr/>
            <p:nvPr/>
          </p:nvSpPr>
          <p:spPr>
            <a:xfrm>
              <a:off x="1173664" y="2389199"/>
              <a:ext cx="1165053" cy="11652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654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25993" y="2389199"/>
              <a:ext cx="1165053" cy="116524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650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678324" y="2389199"/>
              <a:ext cx="1165053" cy="116524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605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300623" y="4008474"/>
              <a:ext cx="1165053" cy="11652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546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552952" y="4008474"/>
              <a:ext cx="1165053" cy="1165243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506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805282" y="4008474"/>
              <a:ext cx="1165053" cy="11652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641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55650" y="2974975"/>
            <a:ext cx="7632700" cy="1165225"/>
            <a:chOff x="755650" y="5111112"/>
            <a:chExt cx="7632700" cy="1164885"/>
          </a:xfrm>
        </p:grpSpPr>
        <p:sp>
          <p:nvSpPr>
            <p:cNvPr id="18" name="Oval 17"/>
            <p:cNvSpPr/>
            <p:nvPr/>
          </p:nvSpPr>
          <p:spPr>
            <a:xfrm>
              <a:off x="755650" y="5111112"/>
              <a:ext cx="1165225" cy="1164885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506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049463" y="5111112"/>
              <a:ext cx="1165225" cy="116488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546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3343275" y="5111112"/>
              <a:ext cx="1163638" cy="116488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605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637088" y="5111112"/>
              <a:ext cx="1163637" cy="116488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641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5929313" y="5111112"/>
              <a:ext cx="1165225" cy="11648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650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223125" y="5111112"/>
              <a:ext cx="1165225" cy="11648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441</TotalTime>
  <Words>1284</Words>
  <Application>Microsoft Macintosh PowerPoint</Application>
  <PresentationFormat>On-screen Show (4:3)</PresentationFormat>
  <Paragraphs>403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Twinkl</vt:lpstr>
      <vt:lpstr>Twinkl SemiBold</vt:lpstr>
      <vt:lpstr>Calibri</vt:lpstr>
      <vt:lpstr>Arial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Cathal McKeever</cp:lastModifiedBy>
  <cp:revision>99</cp:revision>
  <dcterms:created xsi:type="dcterms:W3CDTF">2017-03-17T12:38:53Z</dcterms:created>
  <dcterms:modified xsi:type="dcterms:W3CDTF">2020-03-21T08:09:36Z</dcterms:modified>
</cp:coreProperties>
</file>